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handoutMasterIdLst>
    <p:handoutMasterId r:id="rId27"/>
  </p:handoutMasterIdLst>
  <p:sldIdLst>
    <p:sldId id="319" r:id="rId5"/>
    <p:sldId id="266" r:id="rId6"/>
    <p:sldId id="299" r:id="rId7"/>
    <p:sldId id="271" r:id="rId8"/>
    <p:sldId id="274" r:id="rId9"/>
    <p:sldId id="305" r:id="rId10"/>
    <p:sldId id="306" r:id="rId11"/>
    <p:sldId id="307" r:id="rId12"/>
    <p:sldId id="308" r:id="rId13"/>
    <p:sldId id="309" r:id="rId14"/>
    <p:sldId id="310" r:id="rId15"/>
    <p:sldId id="311" r:id="rId16"/>
    <p:sldId id="312" r:id="rId17"/>
    <p:sldId id="314" r:id="rId18"/>
    <p:sldId id="313" r:id="rId19"/>
    <p:sldId id="315" r:id="rId20"/>
    <p:sldId id="316" r:id="rId21"/>
    <p:sldId id="317" r:id="rId22"/>
    <p:sldId id="318" r:id="rId23"/>
    <p:sldId id="284" r:id="rId24"/>
    <p:sldId id="295" r:id="rId2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98" autoAdjust="0"/>
  </p:normalViewPr>
  <p:slideViewPr>
    <p:cSldViewPr snapToGrid="0">
      <p:cViewPr>
        <p:scale>
          <a:sx n="75" d="100"/>
          <a:sy n="75" d="100"/>
        </p:scale>
        <p:origin x="974" y="120"/>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4" d="100"/>
          <a:sy n="114" d="100"/>
        </p:scale>
        <p:origin x="222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65D721-3F0A-41A3-B555-1F61C07BF1BE}" type="datetime1">
              <a:rPr lang="en-GB" smtClean="0"/>
              <a:t>27/04/2025</a:t>
            </a:fld>
            <a:endParaRPr lang="en-GB"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AF8A362-CAFC-4987-9A50-47570528395E}" type="slidenum">
              <a:rPr lang="en-GB" smtClean="0"/>
              <a:t>‹#›</a:t>
            </a:fld>
            <a:endParaRPr lang="en-GB"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543ED9D-E132-4572-9D4D-99356D8DF6B4}" type="datetime1">
              <a:rPr lang="en-GB" smtClean="0"/>
              <a:t>27/04/2025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4EEB602-95FC-483A-B12D-216A7AD7EA24}" type="slidenum">
              <a:rPr lang="en-GB" smtClean="0"/>
              <a:t>‹#›</a:t>
            </a:fld>
            <a:endParaRPr lang="en-GB"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2</a:t>
            </a:fld>
            <a:endParaRPr lang="en-GB" dirty="0"/>
          </a:p>
        </p:txBody>
      </p:sp>
      <p:sp>
        <p:nvSpPr>
          <p:cNvPr id="5" name="Date Placeholder 4">
            <a:extLst>
              <a:ext uri="{FF2B5EF4-FFF2-40B4-BE49-F238E27FC236}">
                <a16:creationId xmlns:a16="http://schemas.microsoft.com/office/drawing/2014/main" id="{63C3856A-F3CD-4032-ADA9-B0D70F59EF3B}"/>
              </a:ext>
            </a:extLst>
          </p:cNvPr>
          <p:cNvSpPr>
            <a:spLocks noGrp="1"/>
          </p:cNvSpPr>
          <p:nvPr>
            <p:ph type="dt" idx="1"/>
          </p:nvPr>
        </p:nvSpPr>
        <p:spPr/>
        <p:txBody>
          <a:bodyPr/>
          <a:lstStyle/>
          <a:p>
            <a:pPr rtl="0"/>
            <a:fld id="{A64ED303-13BD-42F6-8013-753048B08EED}" type="datetime1">
              <a:rPr lang="en-GB" smtClean="0"/>
              <a:t>27/04/2025</a:t>
            </a:fld>
            <a:endParaRPr lang="en-GB" dirty="0"/>
          </a:p>
        </p:txBody>
      </p:sp>
    </p:spTree>
    <p:extLst>
      <p:ext uri="{BB962C8B-B14F-4D97-AF65-F5344CB8AC3E}">
        <p14:creationId xmlns:p14="http://schemas.microsoft.com/office/powerpoint/2010/main" val="1727451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57ADC-1311-3BEB-81BF-12F652120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01BFCC-B060-8B9D-AE7A-9FA86AFCF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0B4BE-1B57-AF27-034A-505DB2C2D98F}"/>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4192FE1C-D741-7DCC-8D43-7539BD471BE3}"/>
              </a:ext>
            </a:extLst>
          </p:cNvPr>
          <p:cNvSpPr>
            <a:spLocks noGrp="1"/>
          </p:cNvSpPr>
          <p:nvPr>
            <p:ph type="sldNum" sz="quarter" idx="5"/>
          </p:nvPr>
        </p:nvSpPr>
        <p:spPr/>
        <p:txBody>
          <a:bodyPr rtlCol="0"/>
          <a:lstStyle/>
          <a:p>
            <a:pPr rtl="0"/>
            <a:fld id="{F07F282E-55F5-4803-B60F-09BA4600E538}" type="slidenum">
              <a:rPr lang="en-GB" smtClean="0"/>
              <a:t>17</a:t>
            </a:fld>
            <a:endParaRPr lang="en-GB" dirty="0"/>
          </a:p>
        </p:txBody>
      </p:sp>
      <p:sp>
        <p:nvSpPr>
          <p:cNvPr id="5" name="Date Placeholder 4">
            <a:extLst>
              <a:ext uri="{FF2B5EF4-FFF2-40B4-BE49-F238E27FC236}">
                <a16:creationId xmlns:a16="http://schemas.microsoft.com/office/drawing/2014/main" id="{E4EEDEDA-EDA0-F764-236C-66C39DD9461D}"/>
              </a:ext>
            </a:extLst>
          </p:cNvPr>
          <p:cNvSpPr>
            <a:spLocks noGrp="1"/>
          </p:cNvSpPr>
          <p:nvPr>
            <p:ph type="dt" idx="1"/>
          </p:nvPr>
        </p:nvSpPr>
        <p:spPr/>
        <p:txBody>
          <a:bodyPr/>
          <a:lstStyle/>
          <a:p>
            <a:pPr rtl="0"/>
            <a:fld id="{258482EF-6F36-477D-BAEE-4C6EAD738A78}" type="datetime1">
              <a:rPr lang="en-GB" smtClean="0"/>
              <a:t>27/04/2025</a:t>
            </a:fld>
            <a:endParaRPr lang="en-GB" dirty="0"/>
          </a:p>
        </p:txBody>
      </p:sp>
    </p:spTree>
    <p:extLst>
      <p:ext uri="{BB962C8B-B14F-4D97-AF65-F5344CB8AC3E}">
        <p14:creationId xmlns:p14="http://schemas.microsoft.com/office/powerpoint/2010/main" val="3952998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20</a:t>
            </a:fld>
            <a:endParaRPr lang="en-GB" dirty="0"/>
          </a:p>
        </p:txBody>
      </p:sp>
      <p:sp>
        <p:nvSpPr>
          <p:cNvPr id="5" name="Date Placeholder 4">
            <a:extLst>
              <a:ext uri="{FF2B5EF4-FFF2-40B4-BE49-F238E27FC236}">
                <a16:creationId xmlns:a16="http://schemas.microsoft.com/office/drawing/2014/main" id="{D2D545E0-5463-4627-BDA2-D2CEE06E0B9B}"/>
              </a:ext>
            </a:extLst>
          </p:cNvPr>
          <p:cNvSpPr>
            <a:spLocks noGrp="1"/>
          </p:cNvSpPr>
          <p:nvPr>
            <p:ph type="dt" idx="1"/>
          </p:nvPr>
        </p:nvSpPr>
        <p:spPr/>
        <p:txBody>
          <a:bodyPr/>
          <a:lstStyle/>
          <a:p>
            <a:pPr rtl="0"/>
            <a:fld id="{127C5A01-94D3-43E1-9CA2-D1881CA49B46}" type="datetime1">
              <a:rPr lang="en-GB" smtClean="0"/>
              <a:t>27/04/2025</a:t>
            </a:fld>
            <a:endParaRPr lang="en-GB" dirty="0"/>
          </a:p>
        </p:txBody>
      </p:sp>
    </p:spTree>
    <p:extLst>
      <p:ext uri="{BB962C8B-B14F-4D97-AF65-F5344CB8AC3E}">
        <p14:creationId xmlns:p14="http://schemas.microsoft.com/office/powerpoint/2010/main" val="1666885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21</a:t>
            </a:fld>
            <a:endParaRPr lang="en-GB" dirty="0"/>
          </a:p>
        </p:txBody>
      </p:sp>
      <p:sp>
        <p:nvSpPr>
          <p:cNvPr id="5" name="Date Placeholder 4">
            <a:extLst>
              <a:ext uri="{FF2B5EF4-FFF2-40B4-BE49-F238E27FC236}">
                <a16:creationId xmlns:a16="http://schemas.microsoft.com/office/drawing/2014/main" id="{BDC891E3-7F3E-4451-9B19-85FB31D4074E}"/>
              </a:ext>
            </a:extLst>
          </p:cNvPr>
          <p:cNvSpPr>
            <a:spLocks noGrp="1"/>
          </p:cNvSpPr>
          <p:nvPr>
            <p:ph type="dt" idx="1"/>
          </p:nvPr>
        </p:nvSpPr>
        <p:spPr/>
        <p:txBody>
          <a:bodyPr/>
          <a:lstStyle/>
          <a:p>
            <a:pPr rtl="0"/>
            <a:fld id="{A43B72EA-2196-4DF0-8D72-CB23794D7802}" type="datetime1">
              <a:rPr lang="en-GB" smtClean="0"/>
              <a:t>27/04/2025</a:t>
            </a:fld>
            <a:endParaRPr lang="en-GB" dirty="0"/>
          </a:p>
        </p:txBody>
      </p:sp>
    </p:spTree>
    <p:extLst>
      <p:ext uri="{BB962C8B-B14F-4D97-AF65-F5344CB8AC3E}">
        <p14:creationId xmlns:p14="http://schemas.microsoft.com/office/powerpoint/2010/main" val="580697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3</a:t>
            </a:fld>
            <a:endParaRPr lang="en-GB" dirty="0"/>
          </a:p>
        </p:txBody>
      </p:sp>
      <p:sp>
        <p:nvSpPr>
          <p:cNvPr id="5" name="Date Placeholder 4">
            <a:extLst>
              <a:ext uri="{FF2B5EF4-FFF2-40B4-BE49-F238E27FC236}">
                <a16:creationId xmlns:a16="http://schemas.microsoft.com/office/drawing/2014/main" id="{F203C600-653A-4731-9E20-ECBE3EF095BA}"/>
              </a:ext>
            </a:extLst>
          </p:cNvPr>
          <p:cNvSpPr>
            <a:spLocks noGrp="1"/>
          </p:cNvSpPr>
          <p:nvPr>
            <p:ph type="dt" idx="1"/>
          </p:nvPr>
        </p:nvSpPr>
        <p:spPr/>
        <p:txBody>
          <a:bodyPr/>
          <a:lstStyle/>
          <a:p>
            <a:pPr rtl="0"/>
            <a:fld id="{EF718374-C3F0-40E9-8526-A7F04F576EBA}" type="datetime1">
              <a:rPr lang="en-GB" smtClean="0"/>
              <a:t>27/04/2025</a:t>
            </a:fld>
            <a:endParaRPr lang="en-GB" dirty="0"/>
          </a:p>
        </p:txBody>
      </p:sp>
    </p:spTree>
    <p:extLst>
      <p:ext uri="{BB962C8B-B14F-4D97-AF65-F5344CB8AC3E}">
        <p14:creationId xmlns:p14="http://schemas.microsoft.com/office/powerpoint/2010/main" val="230406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4</a:t>
            </a:fld>
            <a:endParaRPr lang="en-GB" dirty="0"/>
          </a:p>
        </p:txBody>
      </p:sp>
      <p:sp>
        <p:nvSpPr>
          <p:cNvPr id="5" name="Date Placeholder 4">
            <a:extLst>
              <a:ext uri="{FF2B5EF4-FFF2-40B4-BE49-F238E27FC236}">
                <a16:creationId xmlns:a16="http://schemas.microsoft.com/office/drawing/2014/main" id="{EA7B8A35-2C7E-4C15-AFCF-AC72CA638DE1}"/>
              </a:ext>
            </a:extLst>
          </p:cNvPr>
          <p:cNvSpPr>
            <a:spLocks noGrp="1"/>
          </p:cNvSpPr>
          <p:nvPr>
            <p:ph type="dt" idx="1"/>
          </p:nvPr>
        </p:nvSpPr>
        <p:spPr/>
        <p:txBody>
          <a:bodyPr/>
          <a:lstStyle/>
          <a:p>
            <a:pPr rtl="0"/>
            <a:fld id="{258482EF-6F36-477D-BAEE-4C6EAD738A78}" type="datetime1">
              <a:rPr lang="en-GB" smtClean="0"/>
              <a:t>27/04/2025</a:t>
            </a:fld>
            <a:endParaRPr lang="en-GB" dirty="0"/>
          </a:p>
        </p:txBody>
      </p:sp>
    </p:spTree>
    <p:extLst>
      <p:ext uri="{BB962C8B-B14F-4D97-AF65-F5344CB8AC3E}">
        <p14:creationId xmlns:p14="http://schemas.microsoft.com/office/powerpoint/2010/main" val="4200283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5</a:t>
            </a:fld>
            <a:endParaRPr lang="en-GB" dirty="0"/>
          </a:p>
        </p:txBody>
      </p:sp>
      <p:sp>
        <p:nvSpPr>
          <p:cNvPr id="5" name="Date Placeholder 4">
            <a:extLst>
              <a:ext uri="{FF2B5EF4-FFF2-40B4-BE49-F238E27FC236}">
                <a16:creationId xmlns:a16="http://schemas.microsoft.com/office/drawing/2014/main" id="{59C23911-B17C-479F-A6E2-08385D1EFEFA}"/>
              </a:ext>
            </a:extLst>
          </p:cNvPr>
          <p:cNvSpPr>
            <a:spLocks noGrp="1"/>
          </p:cNvSpPr>
          <p:nvPr>
            <p:ph type="dt" idx="1"/>
          </p:nvPr>
        </p:nvSpPr>
        <p:spPr/>
        <p:txBody>
          <a:bodyPr/>
          <a:lstStyle/>
          <a:p>
            <a:pPr rtl="0"/>
            <a:fld id="{1486EC6D-77F5-4C7F-A7AE-2BD2E2EEB0ED}" type="datetime1">
              <a:rPr lang="en-GB" smtClean="0"/>
              <a:t>27/04/2025</a:t>
            </a:fld>
            <a:endParaRPr lang="en-GB" dirty="0"/>
          </a:p>
        </p:txBody>
      </p:sp>
    </p:spTree>
    <p:extLst>
      <p:ext uri="{BB962C8B-B14F-4D97-AF65-F5344CB8AC3E}">
        <p14:creationId xmlns:p14="http://schemas.microsoft.com/office/powerpoint/2010/main" val="4063588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796EE-6D36-C524-4ECB-443FB115D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8B0EA1-D10A-0F45-6ED0-48A92FEB3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36ECF-8AFD-EAA4-BC28-2BE9D7C50CD5}"/>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AEB2A9D7-B624-6B9A-CECF-43E5D9CC39A5}"/>
              </a:ext>
            </a:extLst>
          </p:cNvPr>
          <p:cNvSpPr>
            <a:spLocks noGrp="1"/>
          </p:cNvSpPr>
          <p:nvPr>
            <p:ph type="sldNum" sz="quarter" idx="5"/>
          </p:nvPr>
        </p:nvSpPr>
        <p:spPr/>
        <p:txBody>
          <a:bodyPr rtlCol="0"/>
          <a:lstStyle/>
          <a:p>
            <a:pPr rtl="0"/>
            <a:fld id="{F07F282E-55F5-4803-B60F-09BA4600E538}" type="slidenum">
              <a:rPr lang="en-GB" smtClean="0"/>
              <a:t>10</a:t>
            </a:fld>
            <a:endParaRPr lang="en-GB" dirty="0"/>
          </a:p>
        </p:txBody>
      </p:sp>
      <p:sp>
        <p:nvSpPr>
          <p:cNvPr id="5" name="Date Placeholder 4">
            <a:extLst>
              <a:ext uri="{FF2B5EF4-FFF2-40B4-BE49-F238E27FC236}">
                <a16:creationId xmlns:a16="http://schemas.microsoft.com/office/drawing/2014/main" id="{EE28D780-E8D6-1DCF-6B9C-CF5199A74ED7}"/>
              </a:ext>
            </a:extLst>
          </p:cNvPr>
          <p:cNvSpPr>
            <a:spLocks noGrp="1"/>
          </p:cNvSpPr>
          <p:nvPr>
            <p:ph type="dt" idx="1"/>
          </p:nvPr>
        </p:nvSpPr>
        <p:spPr/>
        <p:txBody>
          <a:bodyPr/>
          <a:lstStyle/>
          <a:p>
            <a:pPr rtl="0"/>
            <a:fld id="{258482EF-6F36-477D-BAEE-4C6EAD738A78}" type="datetime1">
              <a:rPr lang="en-GB" smtClean="0"/>
              <a:t>27/04/2025</a:t>
            </a:fld>
            <a:endParaRPr lang="en-GB" dirty="0"/>
          </a:p>
        </p:txBody>
      </p:sp>
    </p:spTree>
    <p:extLst>
      <p:ext uri="{BB962C8B-B14F-4D97-AF65-F5344CB8AC3E}">
        <p14:creationId xmlns:p14="http://schemas.microsoft.com/office/powerpoint/2010/main" val="2854208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4FE14-75E0-F106-2942-5F84C92A25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383121-F42C-B061-9725-304B06DA6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C7FFD-E12A-1A80-103D-1E627F7E53D4}"/>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9FA71AFE-0A37-6F99-E755-ACAC632FE73E}"/>
              </a:ext>
            </a:extLst>
          </p:cNvPr>
          <p:cNvSpPr>
            <a:spLocks noGrp="1"/>
          </p:cNvSpPr>
          <p:nvPr>
            <p:ph type="sldNum" sz="quarter" idx="5"/>
          </p:nvPr>
        </p:nvSpPr>
        <p:spPr/>
        <p:txBody>
          <a:bodyPr rtlCol="0"/>
          <a:lstStyle/>
          <a:p>
            <a:pPr rtl="0"/>
            <a:fld id="{F07F282E-55F5-4803-B60F-09BA4600E538}" type="slidenum">
              <a:rPr lang="en-GB" smtClean="0"/>
              <a:t>12</a:t>
            </a:fld>
            <a:endParaRPr lang="en-GB" dirty="0"/>
          </a:p>
        </p:txBody>
      </p:sp>
      <p:sp>
        <p:nvSpPr>
          <p:cNvPr id="5" name="Date Placeholder 4">
            <a:extLst>
              <a:ext uri="{FF2B5EF4-FFF2-40B4-BE49-F238E27FC236}">
                <a16:creationId xmlns:a16="http://schemas.microsoft.com/office/drawing/2014/main" id="{E4952A9F-CD00-4BA2-30B4-F1EEEDE3D3DE}"/>
              </a:ext>
            </a:extLst>
          </p:cNvPr>
          <p:cNvSpPr>
            <a:spLocks noGrp="1"/>
          </p:cNvSpPr>
          <p:nvPr>
            <p:ph type="dt" idx="1"/>
          </p:nvPr>
        </p:nvSpPr>
        <p:spPr/>
        <p:txBody>
          <a:bodyPr/>
          <a:lstStyle/>
          <a:p>
            <a:pPr rtl="0"/>
            <a:fld id="{EF718374-C3F0-40E9-8526-A7F04F576EBA}" type="datetime1">
              <a:rPr lang="en-GB" smtClean="0"/>
              <a:t>27/04/2025</a:t>
            </a:fld>
            <a:endParaRPr lang="en-GB" dirty="0"/>
          </a:p>
        </p:txBody>
      </p:sp>
    </p:spTree>
    <p:extLst>
      <p:ext uri="{BB962C8B-B14F-4D97-AF65-F5344CB8AC3E}">
        <p14:creationId xmlns:p14="http://schemas.microsoft.com/office/powerpoint/2010/main" val="170884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E30C1-9D31-D25F-A9B0-D267F751E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F69FD-5124-B6F7-F831-FA05651911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34F27-F90A-D91F-FEF9-E7D2AFAEAC0B}"/>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BEED074C-48FD-935B-824C-AD74FD58CB6C}"/>
              </a:ext>
            </a:extLst>
          </p:cNvPr>
          <p:cNvSpPr>
            <a:spLocks noGrp="1"/>
          </p:cNvSpPr>
          <p:nvPr>
            <p:ph type="sldNum" sz="quarter" idx="5"/>
          </p:nvPr>
        </p:nvSpPr>
        <p:spPr/>
        <p:txBody>
          <a:bodyPr rtlCol="0"/>
          <a:lstStyle/>
          <a:p>
            <a:pPr rtl="0"/>
            <a:fld id="{F07F282E-55F5-4803-B60F-09BA4600E538}" type="slidenum">
              <a:rPr lang="en-GB" smtClean="0"/>
              <a:t>14</a:t>
            </a:fld>
            <a:endParaRPr lang="en-GB" dirty="0"/>
          </a:p>
        </p:txBody>
      </p:sp>
      <p:sp>
        <p:nvSpPr>
          <p:cNvPr id="5" name="Date Placeholder 4">
            <a:extLst>
              <a:ext uri="{FF2B5EF4-FFF2-40B4-BE49-F238E27FC236}">
                <a16:creationId xmlns:a16="http://schemas.microsoft.com/office/drawing/2014/main" id="{329ADD26-6EDC-103A-A95B-364F39FECDDD}"/>
              </a:ext>
            </a:extLst>
          </p:cNvPr>
          <p:cNvSpPr>
            <a:spLocks noGrp="1"/>
          </p:cNvSpPr>
          <p:nvPr>
            <p:ph type="dt" idx="1"/>
          </p:nvPr>
        </p:nvSpPr>
        <p:spPr/>
        <p:txBody>
          <a:bodyPr/>
          <a:lstStyle/>
          <a:p>
            <a:pPr rtl="0"/>
            <a:fld id="{258482EF-6F36-477D-BAEE-4C6EAD738A78}" type="datetime1">
              <a:rPr lang="en-GB" smtClean="0"/>
              <a:t>27/04/2025</a:t>
            </a:fld>
            <a:endParaRPr lang="en-GB" dirty="0"/>
          </a:p>
        </p:txBody>
      </p:sp>
    </p:spTree>
    <p:extLst>
      <p:ext uri="{BB962C8B-B14F-4D97-AF65-F5344CB8AC3E}">
        <p14:creationId xmlns:p14="http://schemas.microsoft.com/office/powerpoint/2010/main" val="313406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3C018-D8E3-7294-AD48-08C1797736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0B6621-1E9A-3772-7520-6219D560A2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243EA-EFC1-4536-02FA-217BF1277691}"/>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C4302FD8-2E8A-1B1C-8B6B-D242563E137F}"/>
              </a:ext>
            </a:extLst>
          </p:cNvPr>
          <p:cNvSpPr>
            <a:spLocks noGrp="1"/>
          </p:cNvSpPr>
          <p:nvPr>
            <p:ph type="sldNum" sz="quarter" idx="5"/>
          </p:nvPr>
        </p:nvSpPr>
        <p:spPr/>
        <p:txBody>
          <a:bodyPr rtlCol="0"/>
          <a:lstStyle/>
          <a:p>
            <a:pPr rtl="0"/>
            <a:fld id="{F07F282E-55F5-4803-B60F-09BA4600E538}" type="slidenum">
              <a:rPr lang="en-GB" smtClean="0"/>
              <a:t>15</a:t>
            </a:fld>
            <a:endParaRPr lang="en-GB" dirty="0"/>
          </a:p>
        </p:txBody>
      </p:sp>
      <p:sp>
        <p:nvSpPr>
          <p:cNvPr id="5" name="Date Placeholder 4">
            <a:extLst>
              <a:ext uri="{FF2B5EF4-FFF2-40B4-BE49-F238E27FC236}">
                <a16:creationId xmlns:a16="http://schemas.microsoft.com/office/drawing/2014/main" id="{74A1CB21-91E4-CCFB-5390-CE63B6C0673B}"/>
              </a:ext>
            </a:extLst>
          </p:cNvPr>
          <p:cNvSpPr>
            <a:spLocks noGrp="1"/>
          </p:cNvSpPr>
          <p:nvPr>
            <p:ph type="dt" idx="1"/>
          </p:nvPr>
        </p:nvSpPr>
        <p:spPr/>
        <p:txBody>
          <a:bodyPr/>
          <a:lstStyle/>
          <a:p>
            <a:pPr rtl="0"/>
            <a:fld id="{4B351C22-81E3-47F3-8252-105EAA931404}" type="datetime1">
              <a:rPr lang="en-GB" smtClean="0"/>
              <a:t>27/04/2025</a:t>
            </a:fld>
            <a:endParaRPr lang="en-GB" dirty="0"/>
          </a:p>
        </p:txBody>
      </p:sp>
    </p:spTree>
    <p:extLst>
      <p:ext uri="{BB962C8B-B14F-4D97-AF65-F5344CB8AC3E}">
        <p14:creationId xmlns:p14="http://schemas.microsoft.com/office/powerpoint/2010/main" val="1576748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2F31-008C-8194-3A17-16C373C208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6B3C7D-EDF1-0B7A-F24C-253B8C3E7C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DFE6EF-5BFB-05FC-A9DC-AAA04D2BB8BA}"/>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6DEAD85C-01E9-A224-605F-33A3FF8766C0}"/>
              </a:ext>
            </a:extLst>
          </p:cNvPr>
          <p:cNvSpPr>
            <a:spLocks noGrp="1"/>
          </p:cNvSpPr>
          <p:nvPr>
            <p:ph type="sldNum" sz="quarter" idx="5"/>
          </p:nvPr>
        </p:nvSpPr>
        <p:spPr/>
        <p:txBody>
          <a:bodyPr rtlCol="0"/>
          <a:lstStyle/>
          <a:p>
            <a:pPr rtl="0"/>
            <a:fld id="{F07F282E-55F5-4803-B60F-09BA4600E538}" type="slidenum">
              <a:rPr lang="en-GB" smtClean="0"/>
              <a:t>16</a:t>
            </a:fld>
            <a:endParaRPr lang="en-GB" dirty="0"/>
          </a:p>
        </p:txBody>
      </p:sp>
      <p:sp>
        <p:nvSpPr>
          <p:cNvPr id="5" name="Date Placeholder 4">
            <a:extLst>
              <a:ext uri="{FF2B5EF4-FFF2-40B4-BE49-F238E27FC236}">
                <a16:creationId xmlns:a16="http://schemas.microsoft.com/office/drawing/2014/main" id="{D4044EB0-79C2-FD7B-9FC4-ABE4F35109E4}"/>
              </a:ext>
            </a:extLst>
          </p:cNvPr>
          <p:cNvSpPr>
            <a:spLocks noGrp="1"/>
          </p:cNvSpPr>
          <p:nvPr>
            <p:ph type="dt" idx="1"/>
          </p:nvPr>
        </p:nvSpPr>
        <p:spPr/>
        <p:txBody>
          <a:bodyPr/>
          <a:lstStyle/>
          <a:p>
            <a:pPr rtl="0"/>
            <a:fld id="{4B351C22-81E3-47F3-8252-105EAA931404}" type="datetime1">
              <a:rPr lang="en-GB" smtClean="0"/>
              <a:t>27/04/2025</a:t>
            </a:fld>
            <a:endParaRPr lang="en-GB" dirty="0"/>
          </a:p>
        </p:txBody>
      </p:sp>
    </p:spTree>
    <p:extLst>
      <p:ext uri="{BB962C8B-B14F-4D97-AF65-F5344CB8AC3E}">
        <p14:creationId xmlns:p14="http://schemas.microsoft.com/office/powerpoint/2010/main" val="3749871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rtlCol="0">
            <a:noAutofit/>
          </a:bodyPr>
          <a:lstStyle>
            <a:lvl1pPr>
              <a:lnSpc>
                <a:spcPct val="100000"/>
              </a:lnSpc>
              <a:defRPr sz="4400" cap="all" baseline="0">
                <a:solidFill>
                  <a:schemeClr val="bg1"/>
                </a:solidFill>
              </a:defRPr>
            </a:lvl1pPr>
          </a:lstStyle>
          <a:p>
            <a:pPr rtl="0"/>
            <a:r>
              <a:rPr lang="en-GB" sz="440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rtlCol="0" anchor="t">
            <a:noAutofit/>
          </a:bodyPr>
          <a:lstStyle>
            <a:lvl1pPr>
              <a:defRPr sz="2400" b="0"/>
            </a:lvl1pPr>
          </a:lstStyle>
          <a:p>
            <a:pPr rtl="0"/>
            <a:r>
              <a:rPr lang="en-GB">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rtlCol="0"/>
          <a:lstStyle/>
          <a:p>
            <a:pPr algn="l" rtl="0"/>
            <a:r>
              <a:rPr lang="en-GB"/>
              <a:t>Presentation Title</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rtlCol="0"/>
          <a:lstStyle/>
          <a:p>
            <a:pPr algn="l" rtl="0"/>
            <a:r>
              <a:rPr lang="en-GB">
                <a:solidFill>
                  <a:srgbClr val="FFFFFF"/>
                </a:solidFill>
                <a:effectLst>
                  <a:outerShdw blurRad="50800" dist="38100" dir="2700000" algn="tl" rotWithShape="0">
                    <a:prstClr val="black">
                      <a:alpha val="43000"/>
                    </a:prstClr>
                  </a:outerShdw>
                </a:effectLst>
              </a:rPr>
              <a:t>2/1/20XX</a:t>
            </a:r>
            <a:endParaRPr lang="en-GB"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solidFill>
                  <a:srgbClr val="FFFFFF"/>
                </a:solidFill>
                <a:effectLst>
                  <a:outerShdw blurRad="50800" dist="38100" dir="2700000" algn="tl" rotWithShape="0">
                    <a:prstClr val="black">
                      <a:alpha val="43000"/>
                    </a:prstClr>
                  </a:outerShdw>
                </a:effectLst>
              </a:rPr>
              <a:pPr/>
              <a:t>‹#›</a:t>
            </a:fld>
            <a:endParaRPr lang="en-GB"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rtlCol="0" anchor="t">
            <a:noAutofit/>
          </a:bodyPr>
          <a:lstStyle>
            <a:lvl1pPr algn="ctr">
              <a:defRPr/>
            </a:lvl1pPr>
          </a:lstStyle>
          <a:p>
            <a:pPr rtl="0"/>
            <a:r>
              <a:rPr lang="en-GB"/>
              <a:t>Click to add photo</a:t>
            </a:r>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en-GB">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en-GB"/>
              <a:t>Presentation Title</a:t>
            </a:r>
            <a:endParaRPr lang="en-GB"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en-GB"/>
              <a:t>2/1/20XX</a:t>
            </a:r>
            <a:endParaRPr lang="en-GB"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en-GB">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en-GB"/>
              <a:t>Presentation Title</a:t>
            </a:r>
            <a:endParaRPr lang="en-GB"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en-GB"/>
              <a:t>2/1/20XX</a:t>
            </a:r>
            <a:endParaRPr lang="en-GB"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rtlCol="0"/>
          <a:lstStyle>
            <a:lvl1pPr>
              <a:defRPr/>
            </a:lvl1pPr>
          </a:lstStyle>
          <a:p>
            <a:pPr rtl="0"/>
            <a:r>
              <a:rPr lang="en-GB"/>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rtlCol="0" anchor="t"/>
          <a:lstStyle>
            <a:lvl1pPr algn="ctr">
              <a:defRPr/>
            </a:lvl1pPr>
          </a:lstStyle>
          <a:p>
            <a:pPr rtl="0"/>
            <a:r>
              <a:rPr lang="en-GB"/>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rtlCol="0" anchor="t"/>
          <a:lstStyle>
            <a:lvl1pPr algn="ctr">
              <a:defRPr/>
            </a:lvl1pPr>
          </a:lstStyle>
          <a:p>
            <a:pPr rtl="0"/>
            <a:r>
              <a:rPr lang="en-GB"/>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rtlCol="0" anchor="t"/>
          <a:lstStyle>
            <a:lvl1pPr algn="ctr">
              <a:defRPr/>
            </a:lvl1pPr>
          </a:lstStyle>
          <a:p>
            <a:pPr rtl="0"/>
            <a:r>
              <a:rPr lang="en-GB"/>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rtlCol="0" anchor="t">
            <a:normAutofit/>
          </a:bodyPr>
          <a:lstStyle>
            <a:lvl1pPr>
              <a:buFont typeface="Arial" panose="020B0604020202020204" pitchFamily="34" charset="0"/>
              <a:buNone/>
              <a:defRPr sz="1600" b="0"/>
            </a:lvl1pPr>
          </a:lstStyle>
          <a:p>
            <a:pPr rtl="0"/>
            <a:r>
              <a:rPr lang="en-GB"/>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rtlCol="0"/>
          <a:lstStyle>
            <a:lvl1pPr>
              <a:defRPr>
                <a:solidFill>
                  <a:schemeClr val="bg1"/>
                </a:solidFill>
                <a:effectLst>
                  <a:outerShdw blurRad="50800" dist="38100" dir="2700000" algn="tl" rotWithShape="0">
                    <a:prstClr val="black">
                      <a:alpha val="43000"/>
                    </a:prstClr>
                  </a:outerShdw>
                </a:effectLst>
              </a:defRPr>
            </a:lvl1pPr>
          </a:lstStyle>
          <a:p>
            <a:pPr rtl="0"/>
            <a:r>
              <a:rPr lang="en-GB"/>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rtlCol="0"/>
          <a:lstStyle>
            <a:lvl1pPr>
              <a:defRPr>
                <a:solidFill>
                  <a:schemeClr val="tx2"/>
                </a:solidFill>
                <a:effectLst/>
              </a:defRPr>
            </a:lvl1pPr>
          </a:lstStyle>
          <a:p>
            <a:pPr rtl="0"/>
            <a:r>
              <a:rPr lang="en-GB"/>
              <a:t>2/1/20XX</a:t>
            </a:r>
            <a:endParaRPr lang="en-GB"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rtlCol="0"/>
          <a:lstStyle>
            <a:lvl1pPr>
              <a:lnSpc>
                <a:spcPct val="100000"/>
              </a:lnSpc>
              <a:defRPr>
                <a:solidFill>
                  <a:schemeClr val="bg1"/>
                </a:solidFill>
              </a:defRPr>
            </a:lvl1pPr>
          </a:lstStyle>
          <a:p>
            <a:pPr rtl="0"/>
            <a:r>
              <a:rPr lang="en-GB">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rtlCol="0" anchor="t"/>
          <a:lstStyle>
            <a:lvl1pPr algn="ctr">
              <a:defRPr/>
            </a:lvl1pPr>
          </a:lstStyle>
          <a:p>
            <a:pPr rtl="0"/>
            <a:r>
              <a:rPr lang="en-GB"/>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rtlCol="0" anchor="t"/>
          <a:lstStyle>
            <a:lvl1pPr algn="ctr">
              <a:defRPr/>
            </a:lvl1pPr>
          </a:lstStyle>
          <a:p>
            <a:pPr rtl="0"/>
            <a:r>
              <a:rPr lang="en-GB"/>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rtlCol="0" anchor="t">
            <a:normAutofit/>
          </a:bodyPr>
          <a:lstStyle>
            <a:lvl1pPr>
              <a:lnSpc>
                <a:spcPct val="100000"/>
              </a:lnSpc>
              <a:defRPr sz="2400" b="0"/>
            </a:lvl1pPr>
          </a:lstStyle>
          <a:p>
            <a:pPr rtl="0"/>
            <a:r>
              <a:rPr lang="en-GB"/>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rtlCol="0"/>
          <a:lstStyle/>
          <a:p>
            <a:pPr rtl="0"/>
            <a:r>
              <a:rPr lang="en-GB"/>
              <a:t>2/1/20XX</a:t>
            </a:r>
            <a:endParaRPr lang="en-GB"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421976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rtlCol="0">
            <a:normAutofit/>
          </a:bodyPr>
          <a:lstStyle>
            <a:lvl1pPr>
              <a:defRPr/>
            </a:lvl1pPr>
          </a:lstStyle>
          <a:p>
            <a:pPr rtl="0"/>
            <a:r>
              <a:rPr lang="en-GB"/>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rtlCol="0" anchor="t">
            <a:normAutofit/>
          </a:bodyPr>
          <a:lstStyle>
            <a:lvl1pPr>
              <a:defRPr sz="2000" b="0"/>
            </a:lvl1pPr>
          </a:lstStyle>
          <a:p>
            <a:pPr rtl="0"/>
            <a:r>
              <a:rPr lang="en-GB"/>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rtlCol="0" anchor="t">
            <a:noAutofit/>
          </a:bodyPr>
          <a:lstStyle>
            <a:lvl1pPr algn="ctr">
              <a:defRPr/>
            </a:lvl1pPr>
          </a:lstStyle>
          <a:p>
            <a:pPr rtl="0"/>
            <a:r>
              <a:rPr lang="en-GB"/>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rtlCol="0"/>
          <a:lstStyle>
            <a:lvl1pPr>
              <a:defRPr>
                <a:solidFill>
                  <a:schemeClr val="bg1"/>
                </a:solidFill>
              </a:defRPr>
            </a:lvl1pPr>
          </a:lstStyle>
          <a:p>
            <a:pPr rtl="0"/>
            <a:r>
              <a:rPr lang="en-GB"/>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rtlCol="0"/>
          <a:lstStyle/>
          <a:p>
            <a:pPr rtl="0"/>
            <a:r>
              <a:rPr lang="en-GB"/>
              <a:t>2/1/20XX</a:t>
            </a:r>
            <a:endParaRPr lang="en-GB"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225734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rtlCol="0"/>
          <a:lstStyle>
            <a:lvl1pPr>
              <a:defRPr/>
            </a:lvl1pPr>
          </a:lstStyle>
          <a:p>
            <a:pPr rtl="0"/>
            <a:r>
              <a:rPr lang="en-GB"/>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rtlCol="0" anchor="t"/>
          <a:lstStyle>
            <a:lvl1pPr algn="ctr">
              <a:defRPr/>
            </a:lvl1pPr>
          </a:lstStyle>
          <a:p>
            <a:pPr rtl="0"/>
            <a:r>
              <a:rPr lang="en-GB"/>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rtlCol="0" anchor="t"/>
          <a:lstStyle>
            <a:lvl1pPr algn="ctr">
              <a:defRPr/>
            </a:lvl1pPr>
          </a:lstStyle>
          <a:p>
            <a:pPr rtl="0"/>
            <a:r>
              <a:rPr lang="en-GB"/>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rtlCol="0" anchor="t">
            <a:normAutofit/>
          </a:bodyPr>
          <a:lstStyle>
            <a:lvl1pPr>
              <a:defRPr sz="1600" b="0" baseline="0"/>
            </a:lvl1pPr>
          </a:lstStyle>
          <a:p>
            <a:pPr rtl="0"/>
            <a:r>
              <a:rPr lang="en-GB"/>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rtlCol="0"/>
          <a:lstStyle>
            <a:lvl1pPr>
              <a:defRPr>
                <a:effectLst>
                  <a:outerShdw blurRad="50800" dist="38100" dir="240000" algn="ctr" rotWithShape="0">
                    <a:schemeClr val="tx1">
                      <a:alpha val="43000"/>
                    </a:schemeClr>
                  </a:outerShdw>
                </a:effectLst>
              </a:defRPr>
            </a:lvl1pPr>
          </a:lstStyle>
          <a:p>
            <a:pPr rtl="0"/>
            <a:r>
              <a:rPr lang="en-GB"/>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rtlCol="0"/>
          <a:lstStyle>
            <a:lvl1pPr>
              <a:defRPr>
                <a:effectLst/>
              </a:defRPr>
            </a:lvl1pPr>
          </a:lstStyle>
          <a:p>
            <a:pPr rtl="0"/>
            <a:r>
              <a:rPr lang="en-GB">
                <a:solidFill>
                  <a:schemeClr val="tx2"/>
                </a:solidFill>
              </a:rPr>
              <a:t>2/1/20XX</a:t>
            </a:r>
            <a:endParaRPr lang="en-GB"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rtlCol="0" anchor="b"/>
          <a:lstStyle>
            <a:lvl1pPr>
              <a:lnSpc>
                <a:spcPct val="100000"/>
              </a:lnSpc>
              <a:defRPr/>
            </a:lvl1pPr>
          </a:lstStyle>
          <a:p>
            <a:pPr rtl="0"/>
            <a:r>
              <a:rPr lang="en-GB" sz="3600" b="1" cap="none">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rtlCol="0" anchor="t">
            <a:normAutofit/>
          </a:bodyPr>
          <a:lstStyle>
            <a:lvl1pPr>
              <a:defRPr sz="1600" b="0"/>
            </a:lvl1pPr>
          </a:lstStyle>
          <a:p>
            <a:pPr rtl="0"/>
            <a:r>
              <a:rPr lang="en-GB" sz="200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rtlCol="0" anchor="t"/>
          <a:lstStyle>
            <a:lvl1pPr algn="ctr">
              <a:defRPr/>
            </a:lvl1pPr>
          </a:lstStyle>
          <a:p>
            <a:pPr rtl="0"/>
            <a:r>
              <a:rPr lang="en-GB"/>
              <a:t>Click to add photo</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rtlCol="0"/>
          <a:lstStyle/>
          <a:p>
            <a:pPr rtl="0"/>
            <a:r>
              <a:rPr lang="en-GB"/>
              <a:t>Presentation Title</a:t>
            </a:r>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rtlCol="0"/>
          <a:lstStyle/>
          <a:p>
            <a:pPr rtl="0"/>
            <a:r>
              <a:rPr lang="en-GB"/>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rtlCol="0" anchor="t">
            <a:noAutofit/>
          </a:bodyPr>
          <a:lstStyle>
            <a:lvl1pPr algn="ctr">
              <a:defRPr/>
            </a:lvl1pPr>
          </a:lstStyle>
          <a:p>
            <a:pPr rtl="0"/>
            <a:r>
              <a:rPr lang="en-GB"/>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rtlCol="0" anchor="b"/>
          <a:lstStyle>
            <a:lvl1pPr marL="365760">
              <a:lnSpc>
                <a:spcPct val="100000"/>
              </a:lnSpc>
              <a:spcBef>
                <a:spcPts val="1000"/>
              </a:spcBef>
              <a:defRPr sz="3600">
                <a:solidFill>
                  <a:schemeClr val="bg1"/>
                </a:solidFill>
              </a:defRPr>
            </a:lvl1pPr>
          </a:lstStyle>
          <a:p>
            <a:pPr rtl="0"/>
            <a:r>
              <a:rPr lang="en-GB"/>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rtlCol="0"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2/1/20XX</a:t>
            </a:r>
            <a:endParaRPr lang="en-GB"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rtlCol="0"/>
          <a:lstStyle/>
          <a:p>
            <a:pPr rtl="0"/>
            <a:r>
              <a:rPr lang="en-GB"/>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rtlCol="0"/>
          <a:lstStyle/>
          <a:p>
            <a:pPr rtl="0"/>
            <a:r>
              <a:rPr lang="en-GB"/>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pPr rtl="0"/>
            <a:r>
              <a:rPr lang="en-US"/>
              <a:t>Click to edit Master title style</a:t>
            </a:r>
            <a:endParaRPr lang="en-GB"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en-GB"/>
              <a:t>2/1/20XX</a:t>
            </a:r>
            <a:endParaRPr lang="en-GB"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en-GB"/>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pPr rtl="0"/>
            <a:fld id="{FAEF9944-A4F6-4C59-AEBD-678D6480B8EA}" type="slidenum">
              <a:rPr lang="en-GB" smtClean="0"/>
              <a:pPr/>
              <a:t>‹#›</a:t>
            </a:fld>
            <a:endParaRPr lang="en-GB"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7A2A5E0-79C1-9396-DB40-BCB6F64FD7F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ADD31F6-6193-26A1-8517-E1E96FC288C1}"/>
              </a:ext>
            </a:extLst>
          </p:cNvPr>
          <p:cNvSpPr>
            <a:spLocks noGrp="1"/>
          </p:cNvSpPr>
          <p:nvPr>
            <p:ph type="ctrTitle"/>
          </p:nvPr>
        </p:nvSpPr>
        <p:spPr>
          <a:xfrm>
            <a:off x="1628775" y="1057275"/>
            <a:ext cx="5122545" cy="2173288"/>
          </a:xfrm>
        </p:spPr>
        <p:txBody>
          <a:bodyPr vert="horz" lIns="109728" tIns="109728" rIns="109728" bIns="91440" rtlCol="0" anchor="ctr">
            <a:normAutofit/>
          </a:bodyPr>
          <a:lstStyle/>
          <a:p>
            <a:pPr rtl="0"/>
            <a:r>
              <a:rPr lang="en-GB" dirty="0"/>
              <a:t>Face Detector</a:t>
            </a:r>
          </a:p>
        </p:txBody>
      </p:sp>
      <p:sp>
        <p:nvSpPr>
          <p:cNvPr id="8" name="Subtitle 7">
            <a:extLst>
              <a:ext uri="{FF2B5EF4-FFF2-40B4-BE49-F238E27FC236}">
                <a16:creationId xmlns:a16="http://schemas.microsoft.com/office/drawing/2014/main" id="{8734A7AB-D9B7-53B4-357E-14900CA89259}"/>
              </a:ext>
            </a:extLst>
          </p:cNvPr>
          <p:cNvSpPr>
            <a:spLocks noGrp="1"/>
          </p:cNvSpPr>
          <p:nvPr>
            <p:ph type="subTitle" idx="1"/>
          </p:nvPr>
        </p:nvSpPr>
        <p:spPr>
          <a:xfrm>
            <a:off x="1646643" y="3751119"/>
            <a:ext cx="4985065" cy="1606163"/>
          </a:xfrm>
        </p:spPr>
        <p:txBody>
          <a:bodyPr vert="horz" lIns="109728" tIns="109728" rIns="109728" bIns="91440" rtlCol="0" anchor="t">
            <a:normAutofit/>
          </a:bodyPr>
          <a:lstStyle/>
          <a:p>
            <a:pPr rtl="0"/>
            <a:r>
              <a:rPr lang="en-GB" dirty="0"/>
              <a:t>Using non-high-Level Functions</a:t>
            </a:r>
          </a:p>
        </p:txBody>
      </p:sp>
      <p:sp>
        <p:nvSpPr>
          <p:cNvPr id="5" name="Date Placeholder 4">
            <a:extLst>
              <a:ext uri="{FF2B5EF4-FFF2-40B4-BE49-F238E27FC236}">
                <a16:creationId xmlns:a16="http://schemas.microsoft.com/office/drawing/2014/main" id="{6E8BF767-22F1-7248-BA91-D68E9AFE5B17}"/>
              </a:ext>
            </a:extLst>
          </p:cNvPr>
          <p:cNvSpPr>
            <a:spLocks noGrp="1"/>
          </p:cNvSpPr>
          <p:nvPr>
            <p:ph type="dt" sz="half" idx="10"/>
          </p:nvPr>
        </p:nvSpPr>
        <p:spPr/>
        <p:txBody>
          <a:bodyPr rtlCol="0"/>
          <a:lstStyle/>
          <a:p>
            <a:pPr algn="l" rtl="0"/>
            <a:r>
              <a:rPr lang="en-GB" dirty="0">
                <a:solidFill>
                  <a:srgbClr val="FFFFFF"/>
                </a:solidFill>
                <a:effectLst>
                  <a:outerShdw blurRad="50800" dist="38100" dir="2700000" algn="tl" rotWithShape="0">
                    <a:prstClr val="black">
                      <a:alpha val="43000"/>
                    </a:prstClr>
                  </a:outerShdw>
                </a:effectLst>
              </a:rPr>
              <a:t>25/04/2025</a:t>
            </a:r>
          </a:p>
        </p:txBody>
      </p:sp>
      <p:sp>
        <p:nvSpPr>
          <p:cNvPr id="9" name="Slide Number Placeholder 8">
            <a:extLst>
              <a:ext uri="{FF2B5EF4-FFF2-40B4-BE49-F238E27FC236}">
                <a16:creationId xmlns:a16="http://schemas.microsoft.com/office/drawing/2014/main" id="{6677EB0F-21E3-B9A9-BD56-3614026EDDF4}"/>
              </a:ext>
            </a:extLst>
          </p:cNvPr>
          <p:cNvSpPr>
            <a:spLocks noGrp="1"/>
          </p:cNvSpPr>
          <p:nvPr>
            <p:ph type="sldNum" sz="quarter" idx="12"/>
          </p:nvPr>
        </p:nvSpPr>
        <p:spPr/>
        <p:txBody>
          <a:bodyPr rtlCol="0"/>
          <a:lstStyle/>
          <a:p>
            <a:pPr rtl="0"/>
            <a:fld id="{FAEF9944-A4F6-4C59-AEBD-678D6480B8EA}" type="slidenum">
              <a:rPr lang="en-GB" smtClean="0">
                <a:solidFill>
                  <a:srgbClr val="FFFFFF"/>
                </a:solidFill>
                <a:effectLst>
                  <a:outerShdw blurRad="50800" dist="38100" dir="2700000" algn="tl" rotWithShape="0">
                    <a:prstClr val="black">
                      <a:alpha val="43000"/>
                    </a:prstClr>
                  </a:outerShdw>
                </a:effectLst>
              </a:rPr>
              <a:pPr rtl="0"/>
              <a:t>1</a:t>
            </a:fld>
            <a:endParaRPr lang="en-GB" dirty="0">
              <a:solidFill>
                <a:srgbClr val="FFFFFF"/>
              </a:solidFill>
              <a:effectLst>
                <a:outerShdw blurRad="50800" dist="38100" dir="2700000" algn="tl" rotWithShape="0">
                  <a:prstClr val="black">
                    <a:alpha val="43000"/>
                  </a:prstClr>
                </a:outerShdw>
              </a:effectLst>
            </a:endParaRPr>
          </a:p>
        </p:txBody>
      </p:sp>
      <p:pic>
        <p:nvPicPr>
          <p:cNvPr id="10" name="Picture Placeholder 9" descr="Cartoon robot pointing at a rock&#10;&#10;AI-generated content may be incorrect.">
            <a:extLst>
              <a:ext uri="{FF2B5EF4-FFF2-40B4-BE49-F238E27FC236}">
                <a16:creationId xmlns:a16="http://schemas.microsoft.com/office/drawing/2014/main" id="{AF0A3DF3-2263-C460-F7A2-6967CAB7F196}"/>
              </a:ext>
            </a:extLst>
          </p:cNvPr>
          <p:cNvPicPr>
            <a:picLocks noGrp="1" noChangeAspect="1"/>
          </p:cNvPicPr>
          <p:nvPr>
            <p:ph type="pic" sz="quarter" idx="13"/>
          </p:nvPr>
        </p:nvPicPr>
        <p:blipFill>
          <a:blip r:embed="rId2"/>
          <a:srcRect l="9456" r="12790"/>
          <a:stretch/>
        </p:blipFill>
        <p:spPr>
          <a:xfrm>
            <a:off x="6859936" y="-2"/>
            <a:ext cx="5332064" cy="6858002"/>
          </a:xfrm>
        </p:spPr>
      </p:pic>
    </p:spTree>
    <p:extLst>
      <p:ext uri="{BB962C8B-B14F-4D97-AF65-F5344CB8AC3E}">
        <p14:creationId xmlns:p14="http://schemas.microsoft.com/office/powerpoint/2010/main" val="2224609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890E4-7AD3-B69B-3FD3-70377D90F576}"/>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286C2026-CB4A-A617-7AEB-A0BCA46BFAD0}"/>
              </a:ext>
            </a:extLst>
          </p:cNvPr>
          <p:cNvSpPr>
            <a:spLocks noGrp="1"/>
          </p:cNvSpPr>
          <p:nvPr>
            <p:ph type="ctrTitle"/>
          </p:nvPr>
        </p:nvSpPr>
        <p:spPr>
          <a:xfrm>
            <a:off x="7973503" y="1709530"/>
            <a:ext cx="3754671" cy="2528515"/>
          </a:xfrm>
        </p:spPr>
        <p:txBody>
          <a:bodyPr rtlCol="0"/>
          <a:lstStyle/>
          <a:p>
            <a:pPr rtl="0"/>
            <a:r>
              <a:rPr lang="en-GB" dirty="0"/>
              <a:t>Methodology</a:t>
            </a:r>
          </a:p>
        </p:txBody>
      </p:sp>
      <p:sp>
        <p:nvSpPr>
          <p:cNvPr id="15" name="Subtitle 14">
            <a:extLst>
              <a:ext uri="{FF2B5EF4-FFF2-40B4-BE49-F238E27FC236}">
                <a16:creationId xmlns:a16="http://schemas.microsoft.com/office/drawing/2014/main" id="{8D21BACD-0A72-0ED2-D300-A1DCD5D2399A}"/>
              </a:ext>
            </a:extLst>
          </p:cNvPr>
          <p:cNvSpPr>
            <a:spLocks noGrp="1"/>
          </p:cNvSpPr>
          <p:nvPr>
            <p:ph type="subTitle" idx="1"/>
          </p:nvPr>
        </p:nvSpPr>
        <p:spPr>
          <a:xfrm>
            <a:off x="7976914" y="4238046"/>
            <a:ext cx="3806919" cy="1741404"/>
          </a:xfrm>
        </p:spPr>
        <p:txBody>
          <a:bodyPr rtlCol="0"/>
          <a:lstStyle/>
          <a:p>
            <a:pPr rtl="0"/>
            <a:r>
              <a:rPr lang="en-GB" dirty="0"/>
              <a:t>Low Level Analysis</a:t>
            </a:r>
          </a:p>
        </p:txBody>
      </p:sp>
      <p:pic>
        <p:nvPicPr>
          <p:cNvPr id="5" name="Picture Placeholder 4">
            <a:extLst>
              <a:ext uri="{FF2B5EF4-FFF2-40B4-BE49-F238E27FC236}">
                <a16:creationId xmlns:a16="http://schemas.microsoft.com/office/drawing/2014/main" id="{CC864A88-415C-FC00-01FF-B652DBA87F5B}"/>
              </a:ext>
            </a:extLst>
          </p:cNvPr>
          <p:cNvPicPr>
            <a:picLocks noGrp="1" noChangeAspect="1"/>
          </p:cNvPicPr>
          <p:nvPr>
            <p:ph type="pic" sz="quarter" idx="13"/>
          </p:nvPr>
        </p:nvPicPr>
        <p:blipFill>
          <a:blip r:embed="rId3"/>
          <a:srcRect/>
          <a:stretch/>
        </p:blipFill>
        <p:spPr>
          <a:xfrm>
            <a:off x="1" y="1095509"/>
            <a:ext cx="7519932" cy="5016892"/>
          </a:xfrm>
        </p:spPr>
      </p:pic>
    </p:spTree>
    <p:extLst>
      <p:ext uri="{BB962C8B-B14F-4D97-AF65-F5344CB8AC3E}">
        <p14:creationId xmlns:p14="http://schemas.microsoft.com/office/powerpoint/2010/main" val="398385554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D46B-CA09-42DC-0CD7-205FF819AB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C731FB-3720-A674-26A4-9C295788FAC4}"/>
              </a:ext>
            </a:extLst>
          </p:cNvPr>
          <p:cNvSpPr>
            <a:spLocks noGrp="1"/>
          </p:cNvSpPr>
          <p:nvPr>
            <p:ph type="title"/>
          </p:nvPr>
        </p:nvSpPr>
        <p:spPr/>
        <p:txBody>
          <a:bodyPr/>
          <a:lstStyle/>
          <a:p>
            <a:r>
              <a:rPr lang="en-US" dirty="0"/>
              <a:t>Chosen Approach</a:t>
            </a:r>
            <a:endParaRPr lang="en-GB" dirty="0"/>
          </a:p>
        </p:txBody>
      </p:sp>
      <p:sp>
        <p:nvSpPr>
          <p:cNvPr id="5" name="Slide Number Placeholder 4">
            <a:extLst>
              <a:ext uri="{FF2B5EF4-FFF2-40B4-BE49-F238E27FC236}">
                <a16:creationId xmlns:a16="http://schemas.microsoft.com/office/drawing/2014/main" id="{227E54AD-B79B-4035-916E-61C9DF85DFAD}"/>
              </a:ext>
            </a:extLst>
          </p:cNvPr>
          <p:cNvSpPr>
            <a:spLocks noGrp="1"/>
          </p:cNvSpPr>
          <p:nvPr>
            <p:ph type="sldNum" sz="quarter" idx="12"/>
          </p:nvPr>
        </p:nvSpPr>
        <p:spPr/>
        <p:txBody>
          <a:bodyPr/>
          <a:lstStyle/>
          <a:p>
            <a:pPr rtl="0"/>
            <a:fld id="{FAEF9944-A4F6-4C59-AEBD-678D6480B8EA}" type="slidenum">
              <a:rPr lang="en-GB" smtClean="0"/>
              <a:t>11</a:t>
            </a:fld>
            <a:endParaRPr lang="en-GB" dirty="0"/>
          </a:p>
        </p:txBody>
      </p:sp>
      <p:sp>
        <p:nvSpPr>
          <p:cNvPr id="6" name="TextBox 5">
            <a:extLst>
              <a:ext uri="{FF2B5EF4-FFF2-40B4-BE49-F238E27FC236}">
                <a16:creationId xmlns:a16="http://schemas.microsoft.com/office/drawing/2014/main" id="{5B814759-523E-6C9D-F7FC-1C850758363A}"/>
              </a:ext>
            </a:extLst>
          </p:cNvPr>
          <p:cNvSpPr txBox="1"/>
          <p:nvPr/>
        </p:nvSpPr>
        <p:spPr>
          <a:xfrm>
            <a:off x="1535371" y="2326408"/>
            <a:ext cx="10013709" cy="2550698"/>
          </a:xfrm>
          <a:prstGeom prst="rect">
            <a:avLst/>
          </a:prstGeom>
          <a:noFill/>
        </p:spPr>
        <p:txBody>
          <a:bodyPr wrap="square" rtlCol="0">
            <a:spAutoFit/>
          </a:bodyPr>
          <a:lstStyle/>
          <a:p>
            <a:pPr>
              <a:lnSpc>
                <a:spcPct val="150000"/>
              </a:lnSpc>
            </a:pPr>
            <a:r>
              <a:rPr lang="en-GB" dirty="0"/>
              <a:t>We chose a low-level color analysis approach for this project for several key reasons:</a:t>
            </a:r>
          </a:p>
          <a:p>
            <a:pPr marL="285750" indent="-285750">
              <a:lnSpc>
                <a:spcPct val="150000"/>
              </a:lnSpc>
              <a:buFont typeface="Arial" panose="020B0604020202020204" pitchFamily="34" charset="0"/>
              <a:buChar char="•"/>
            </a:pPr>
            <a:r>
              <a:rPr lang="en-GB" dirty="0"/>
              <a:t>It does not rely on pre-trained images or datasets.</a:t>
            </a:r>
          </a:p>
          <a:p>
            <a:pPr marL="285750" indent="-285750">
              <a:lnSpc>
                <a:spcPct val="150000"/>
              </a:lnSpc>
              <a:buFont typeface="Arial" panose="020B0604020202020204" pitchFamily="34" charset="0"/>
              <a:buChar char="•"/>
            </a:pPr>
            <a:r>
              <a:rPr lang="en-GB" dirty="0"/>
              <a:t>It offers relatively fast performance for real-time processing</a:t>
            </a:r>
          </a:p>
          <a:p>
            <a:pPr marL="285750" indent="-285750">
              <a:lnSpc>
                <a:spcPct val="150000"/>
              </a:lnSpc>
              <a:buFont typeface="Arial" panose="020B0604020202020204" pitchFamily="34" charset="0"/>
              <a:buChar char="•"/>
            </a:pPr>
            <a:r>
              <a:rPr lang="en-GB" dirty="0"/>
              <a:t>It is easier to design and implement within a short development timeframe</a:t>
            </a:r>
          </a:p>
          <a:p>
            <a:pPr marL="285750" indent="-285750">
              <a:lnSpc>
                <a:spcPct val="150000"/>
              </a:lnSpc>
              <a:buFont typeface="Arial" panose="020B0604020202020204" pitchFamily="34" charset="0"/>
              <a:buChar char="•"/>
            </a:pPr>
            <a:r>
              <a:rPr lang="en-GB" dirty="0"/>
              <a:t>It allows modular development, enabling each team member to work on a separate component of the system</a:t>
            </a:r>
            <a:endParaRPr lang="en-US" dirty="0"/>
          </a:p>
        </p:txBody>
      </p:sp>
    </p:spTree>
    <p:extLst>
      <p:ext uri="{BB962C8B-B14F-4D97-AF65-F5344CB8AC3E}">
        <p14:creationId xmlns:p14="http://schemas.microsoft.com/office/powerpoint/2010/main" val="148061207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300F2-1CCB-E0B5-F0BF-5BAAE83C849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338E335-8792-4580-07FA-96EAC9EDC52F}"/>
              </a:ext>
            </a:extLst>
          </p:cNvPr>
          <p:cNvSpPr>
            <a:spLocks noGrp="1"/>
          </p:cNvSpPr>
          <p:nvPr>
            <p:ph type="title"/>
          </p:nvPr>
        </p:nvSpPr>
        <p:spPr>
          <a:xfrm>
            <a:off x="648935" y="180644"/>
            <a:ext cx="10900146" cy="935776"/>
          </a:xfrm>
        </p:spPr>
        <p:txBody>
          <a:bodyPr rtlCol="0" anchor="ctr">
            <a:normAutofit/>
          </a:bodyPr>
          <a:lstStyle/>
          <a:p>
            <a:pPr rtl="0">
              <a:lnSpc>
                <a:spcPct val="140000"/>
              </a:lnSpc>
            </a:pPr>
            <a:r>
              <a:rPr lang="en-US" dirty="0"/>
              <a:t>Color System</a:t>
            </a:r>
            <a:endParaRPr lang="en-GB"/>
          </a:p>
        </p:txBody>
      </p:sp>
      <p:pic>
        <p:nvPicPr>
          <p:cNvPr id="20" name="Picture Placeholder 19" descr="A comparison of different colors&#10;&#10;AI-generated content may be incorrect.">
            <a:extLst>
              <a:ext uri="{FF2B5EF4-FFF2-40B4-BE49-F238E27FC236}">
                <a16:creationId xmlns:a16="http://schemas.microsoft.com/office/drawing/2014/main" id="{8CA9D71F-4282-1FB7-6C1B-57F8DF858AE7}"/>
              </a:ext>
            </a:extLst>
          </p:cNvPr>
          <p:cNvPicPr>
            <a:picLocks noGrp="1" noChangeAspect="1"/>
          </p:cNvPicPr>
          <p:nvPr>
            <p:ph idx="1"/>
          </p:nvPr>
        </p:nvPicPr>
        <p:blipFill>
          <a:blip r:embed="rId3"/>
          <a:stretch/>
        </p:blipFill>
        <p:spPr>
          <a:xfrm>
            <a:off x="363184" y="2516926"/>
            <a:ext cx="5384383" cy="1628775"/>
          </a:xfrm>
          <a:noFill/>
        </p:spPr>
      </p:pic>
      <p:sp>
        <p:nvSpPr>
          <p:cNvPr id="9" name="Content Placeholder 8">
            <a:extLst>
              <a:ext uri="{FF2B5EF4-FFF2-40B4-BE49-F238E27FC236}">
                <a16:creationId xmlns:a16="http://schemas.microsoft.com/office/drawing/2014/main" id="{7E3A8E66-2F37-E224-162A-A692E07000AD}"/>
              </a:ext>
            </a:extLst>
          </p:cNvPr>
          <p:cNvSpPr>
            <a:spLocks noGrp="1"/>
          </p:cNvSpPr>
          <p:nvPr>
            <p:ph idx="13"/>
          </p:nvPr>
        </p:nvSpPr>
        <p:spPr>
          <a:xfrm>
            <a:off x="5905500" y="1581150"/>
            <a:ext cx="6105525" cy="3870676"/>
          </a:xfrm>
        </p:spPr>
        <p:txBody>
          <a:bodyPr rtlCol="0" anchor="t">
            <a:normAutofit/>
          </a:bodyPr>
          <a:lstStyle/>
          <a:p>
            <a:pPr>
              <a:lnSpc>
                <a:spcPct val="130000"/>
              </a:lnSpc>
              <a:buNone/>
            </a:pPr>
            <a:r>
              <a:rPr lang="en-GB" sz="1500" dirty="0"/>
              <a:t>We use the </a:t>
            </a:r>
            <a:r>
              <a:rPr lang="en-GB" sz="1500" b="1" dirty="0" err="1"/>
              <a:t>YCbCr</a:t>
            </a:r>
            <a:r>
              <a:rPr lang="en-GB" sz="1500" b="1" dirty="0"/>
              <a:t> color space</a:t>
            </a:r>
            <a:r>
              <a:rPr lang="en-GB" sz="1500" dirty="0"/>
              <a:t> for its effectiveness in detecting skin tones. It separates brightness from color, making it easier to create a face mask. It has three components:</a:t>
            </a:r>
          </a:p>
          <a:p>
            <a:pPr>
              <a:lnSpc>
                <a:spcPct val="130000"/>
              </a:lnSpc>
              <a:buFont typeface="Arial" panose="020B0604020202020204" pitchFamily="34" charset="0"/>
              <a:buChar char="•"/>
            </a:pPr>
            <a:r>
              <a:rPr lang="en-GB" sz="1500" b="1" dirty="0"/>
              <a:t>Y:</a:t>
            </a:r>
            <a:r>
              <a:rPr lang="en-GB" sz="1500" dirty="0"/>
              <a:t> Brightness (luminance)</a:t>
            </a:r>
          </a:p>
          <a:p>
            <a:pPr>
              <a:lnSpc>
                <a:spcPct val="130000"/>
              </a:lnSpc>
              <a:buFont typeface="Arial" panose="020B0604020202020204" pitchFamily="34" charset="0"/>
              <a:buChar char="•"/>
            </a:pPr>
            <a:r>
              <a:rPr lang="en-GB" sz="1500" b="1" dirty="0" err="1"/>
              <a:t>Cb</a:t>
            </a:r>
            <a:r>
              <a:rPr lang="en-GB" sz="1500" b="1" dirty="0"/>
              <a:t>:</a:t>
            </a:r>
            <a:r>
              <a:rPr lang="en-GB" sz="1500" dirty="0"/>
              <a:t> Blue color difference</a:t>
            </a:r>
          </a:p>
          <a:p>
            <a:pPr>
              <a:lnSpc>
                <a:spcPct val="130000"/>
              </a:lnSpc>
              <a:buFont typeface="Arial" panose="020B0604020202020204" pitchFamily="34" charset="0"/>
              <a:buChar char="•"/>
            </a:pPr>
            <a:r>
              <a:rPr lang="en-GB" sz="1500" b="1" dirty="0"/>
              <a:t>Cr:</a:t>
            </a:r>
            <a:r>
              <a:rPr lang="en-GB" sz="1500" dirty="0"/>
              <a:t> Red color difference</a:t>
            </a:r>
          </a:p>
        </p:txBody>
      </p:sp>
      <p:sp>
        <p:nvSpPr>
          <p:cNvPr id="23" name="Slide Number Placeholder 22">
            <a:extLst>
              <a:ext uri="{FF2B5EF4-FFF2-40B4-BE49-F238E27FC236}">
                <a16:creationId xmlns:a16="http://schemas.microsoft.com/office/drawing/2014/main" id="{A3D6DD60-9815-B8A5-7018-F2E83E3977B3}"/>
              </a:ext>
            </a:extLst>
          </p:cNvPr>
          <p:cNvSpPr>
            <a:spLocks noGrp="1"/>
          </p:cNvSpPr>
          <p:nvPr>
            <p:ph type="sldNum" sz="quarter" idx="12"/>
          </p:nvPr>
        </p:nvSpPr>
        <p:spPr>
          <a:xfrm>
            <a:off x="10569202" y="6309360"/>
            <a:ext cx="979879" cy="457200"/>
          </a:xfrm>
        </p:spPr>
        <p:txBody>
          <a:bodyPr rtlCol="0" anchor="b">
            <a:normAutofit/>
          </a:bodyPr>
          <a:lstStyle/>
          <a:p>
            <a:pPr rtl="0">
              <a:spcAft>
                <a:spcPts val="600"/>
              </a:spcAft>
            </a:pPr>
            <a:fld id="{FAEF9944-A4F6-4C59-AEBD-678D6480B8EA}" type="slidenum">
              <a:rPr lang="en-GB" smtClean="0"/>
              <a:pPr rtl="0">
                <a:spcAft>
                  <a:spcPts val="600"/>
                </a:spcAft>
              </a:pPr>
              <a:t>12</a:t>
            </a:fld>
            <a:endParaRPr lang="en-GB"/>
          </a:p>
        </p:txBody>
      </p:sp>
    </p:spTree>
    <p:extLst>
      <p:ext uri="{BB962C8B-B14F-4D97-AF65-F5344CB8AC3E}">
        <p14:creationId xmlns:p14="http://schemas.microsoft.com/office/powerpoint/2010/main" val="231394207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DF0D-FD9E-01A3-E5F3-2E6E24EA9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554D18-E739-46F5-105D-A7761EDFCF5E}"/>
              </a:ext>
            </a:extLst>
          </p:cNvPr>
          <p:cNvSpPr>
            <a:spLocks noGrp="1"/>
          </p:cNvSpPr>
          <p:nvPr>
            <p:ph type="title"/>
          </p:nvPr>
        </p:nvSpPr>
        <p:spPr/>
        <p:txBody>
          <a:bodyPr/>
          <a:lstStyle/>
          <a:p>
            <a:r>
              <a:rPr lang="en-US" dirty="0"/>
              <a:t>Web Cam Differences </a:t>
            </a:r>
            <a:endParaRPr lang="en-GB" dirty="0"/>
          </a:p>
        </p:txBody>
      </p:sp>
      <p:sp>
        <p:nvSpPr>
          <p:cNvPr id="5" name="Slide Number Placeholder 4">
            <a:extLst>
              <a:ext uri="{FF2B5EF4-FFF2-40B4-BE49-F238E27FC236}">
                <a16:creationId xmlns:a16="http://schemas.microsoft.com/office/drawing/2014/main" id="{031F3924-363C-0A7C-A56F-D4F120FA74EA}"/>
              </a:ext>
            </a:extLst>
          </p:cNvPr>
          <p:cNvSpPr>
            <a:spLocks noGrp="1"/>
          </p:cNvSpPr>
          <p:nvPr>
            <p:ph type="sldNum" sz="quarter" idx="12"/>
          </p:nvPr>
        </p:nvSpPr>
        <p:spPr/>
        <p:txBody>
          <a:bodyPr/>
          <a:lstStyle/>
          <a:p>
            <a:pPr rtl="0"/>
            <a:fld id="{FAEF9944-A4F6-4C59-AEBD-678D6480B8EA}" type="slidenum">
              <a:rPr lang="en-GB" smtClean="0"/>
              <a:t>13</a:t>
            </a:fld>
            <a:endParaRPr lang="en-GB" dirty="0"/>
          </a:p>
        </p:txBody>
      </p:sp>
      <p:sp>
        <p:nvSpPr>
          <p:cNvPr id="6" name="TextBox 5">
            <a:extLst>
              <a:ext uri="{FF2B5EF4-FFF2-40B4-BE49-F238E27FC236}">
                <a16:creationId xmlns:a16="http://schemas.microsoft.com/office/drawing/2014/main" id="{1FC2BCC2-74D0-FE25-898C-2E2272712412}"/>
              </a:ext>
            </a:extLst>
          </p:cNvPr>
          <p:cNvSpPr txBox="1"/>
          <p:nvPr/>
        </p:nvSpPr>
        <p:spPr>
          <a:xfrm>
            <a:off x="1535371" y="2326408"/>
            <a:ext cx="10013709" cy="2135200"/>
          </a:xfrm>
          <a:prstGeom prst="rect">
            <a:avLst/>
          </a:prstGeom>
          <a:noFill/>
        </p:spPr>
        <p:txBody>
          <a:bodyPr wrap="square" rtlCol="0">
            <a:spAutoFit/>
          </a:bodyPr>
          <a:lstStyle/>
          <a:p>
            <a:pPr>
              <a:lnSpc>
                <a:spcPct val="150000"/>
              </a:lnSpc>
            </a:pPr>
            <a:r>
              <a:rPr lang="en-GB" dirty="0"/>
              <a:t>While testing, we noticed that the face mask worked on some devices but not others. After some trial and error, we found that the </a:t>
            </a:r>
            <a:r>
              <a:rPr lang="en-GB" b="1" dirty="0"/>
              <a:t>Cr</a:t>
            </a:r>
            <a:r>
              <a:rPr lang="en-GB" dirty="0"/>
              <a:t> value was the key factor affecting detection. To make the system more flexible, we added a simple slider in the app that allows users to adjust the </a:t>
            </a:r>
            <a:r>
              <a:rPr lang="en-GB" b="1" dirty="0"/>
              <a:t>Cr minimum</a:t>
            </a:r>
            <a:r>
              <a:rPr lang="en-GB" dirty="0"/>
              <a:t> and </a:t>
            </a:r>
            <a:r>
              <a:rPr lang="en-GB" b="1" dirty="0"/>
              <a:t>maximum</a:t>
            </a:r>
            <a:r>
              <a:rPr lang="en-GB" dirty="0"/>
              <a:t> values as needed. We also included a default button to reset the range to Cr min = 133 and Cr max = 140.</a:t>
            </a:r>
            <a:endParaRPr lang="en-US" dirty="0"/>
          </a:p>
        </p:txBody>
      </p:sp>
    </p:spTree>
    <p:extLst>
      <p:ext uri="{BB962C8B-B14F-4D97-AF65-F5344CB8AC3E}">
        <p14:creationId xmlns:p14="http://schemas.microsoft.com/office/powerpoint/2010/main" val="34021818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65A4F-C482-EC73-92AB-3AEE1B7F323D}"/>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FF52C69D-9860-1C79-C336-FC83E3808028}"/>
              </a:ext>
            </a:extLst>
          </p:cNvPr>
          <p:cNvSpPr>
            <a:spLocks noGrp="1"/>
          </p:cNvSpPr>
          <p:nvPr>
            <p:ph type="ctrTitle"/>
          </p:nvPr>
        </p:nvSpPr>
        <p:spPr>
          <a:xfrm>
            <a:off x="7973503" y="1709530"/>
            <a:ext cx="3754671" cy="2528515"/>
          </a:xfrm>
        </p:spPr>
        <p:txBody>
          <a:bodyPr rtlCol="0"/>
          <a:lstStyle/>
          <a:p>
            <a:pPr rtl="0"/>
            <a:r>
              <a:rPr lang="en-GB" dirty="0"/>
              <a:t>Results</a:t>
            </a:r>
          </a:p>
        </p:txBody>
      </p:sp>
      <p:sp>
        <p:nvSpPr>
          <p:cNvPr id="15" name="Subtitle 14">
            <a:extLst>
              <a:ext uri="{FF2B5EF4-FFF2-40B4-BE49-F238E27FC236}">
                <a16:creationId xmlns:a16="http://schemas.microsoft.com/office/drawing/2014/main" id="{6527FD23-E3BB-2650-17D0-F7ED58A6CC0D}"/>
              </a:ext>
            </a:extLst>
          </p:cNvPr>
          <p:cNvSpPr>
            <a:spLocks noGrp="1"/>
          </p:cNvSpPr>
          <p:nvPr>
            <p:ph type="subTitle" idx="1"/>
          </p:nvPr>
        </p:nvSpPr>
        <p:spPr>
          <a:xfrm>
            <a:off x="7976914" y="4238046"/>
            <a:ext cx="3806919" cy="1741404"/>
          </a:xfrm>
        </p:spPr>
        <p:txBody>
          <a:bodyPr rtlCol="0"/>
          <a:lstStyle/>
          <a:p>
            <a:pPr rtl="0"/>
            <a:r>
              <a:rPr lang="en-US" dirty="0"/>
              <a:t>Before and After Calibration</a:t>
            </a:r>
            <a:endParaRPr lang="en-GB" dirty="0"/>
          </a:p>
        </p:txBody>
      </p:sp>
      <p:pic>
        <p:nvPicPr>
          <p:cNvPr id="6" name="Picture Placeholder 5" descr="A person in a white lab coat reading a paper&#10;&#10;AI-generated content may be incorrect.">
            <a:extLst>
              <a:ext uri="{FF2B5EF4-FFF2-40B4-BE49-F238E27FC236}">
                <a16:creationId xmlns:a16="http://schemas.microsoft.com/office/drawing/2014/main" id="{985C7154-2240-3870-3DEA-3F93BFA9A9ED}"/>
              </a:ext>
            </a:extLst>
          </p:cNvPr>
          <p:cNvPicPr>
            <a:picLocks noGrp="1" noChangeAspect="1"/>
          </p:cNvPicPr>
          <p:nvPr>
            <p:ph type="pic" sz="quarter" idx="13"/>
          </p:nvPr>
        </p:nvPicPr>
        <p:blipFill>
          <a:blip r:embed="rId3"/>
          <a:srcRect l="32" r="32"/>
          <a:stretch>
            <a:fillRect/>
          </a:stretch>
        </p:blipFill>
        <p:spPr/>
      </p:pic>
    </p:spTree>
    <p:extLst>
      <p:ext uri="{BB962C8B-B14F-4D97-AF65-F5344CB8AC3E}">
        <p14:creationId xmlns:p14="http://schemas.microsoft.com/office/powerpoint/2010/main" val="282353892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9A96-8E21-26ED-C0A1-11B4867D3AC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F08C1E0-43B4-1751-214A-7695D405332A}"/>
              </a:ext>
            </a:extLst>
          </p:cNvPr>
          <p:cNvSpPr>
            <a:spLocks noGrp="1"/>
          </p:cNvSpPr>
          <p:nvPr>
            <p:ph type="title"/>
          </p:nvPr>
        </p:nvSpPr>
        <p:spPr>
          <a:xfrm>
            <a:off x="1535372" y="4872251"/>
            <a:ext cx="10013709" cy="1030360"/>
          </a:xfrm>
        </p:spPr>
        <p:txBody>
          <a:bodyPr rtlCol="0"/>
          <a:lstStyle/>
          <a:p>
            <a:pPr rtl="0"/>
            <a:r>
              <a:rPr lang="en-GB" dirty="0"/>
              <a:t>Fig 1</a:t>
            </a:r>
          </a:p>
        </p:txBody>
      </p:sp>
      <p:sp>
        <p:nvSpPr>
          <p:cNvPr id="5" name="Slide Number Placeholder 4">
            <a:extLst>
              <a:ext uri="{FF2B5EF4-FFF2-40B4-BE49-F238E27FC236}">
                <a16:creationId xmlns:a16="http://schemas.microsoft.com/office/drawing/2014/main" id="{62B20AAE-0B47-AF72-3187-FB4F7FF48AF9}"/>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15</a:t>
            </a:fld>
            <a:endParaRPr lang="en-GB" dirty="0"/>
          </a:p>
        </p:txBody>
      </p:sp>
      <p:pic>
        <p:nvPicPr>
          <p:cNvPr id="7" name="Picture 6">
            <a:extLst>
              <a:ext uri="{FF2B5EF4-FFF2-40B4-BE49-F238E27FC236}">
                <a16:creationId xmlns:a16="http://schemas.microsoft.com/office/drawing/2014/main" id="{CB9C7774-ED2A-2AC2-080F-0AFEFD0BF9A5}"/>
              </a:ext>
            </a:extLst>
          </p:cNvPr>
          <p:cNvPicPr>
            <a:picLocks noChangeAspect="1"/>
          </p:cNvPicPr>
          <p:nvPr/>
        </p:nvPicPr>
        <p:blipFill>
          <a:blip r:embed="rId3"/>
          <a:stretch>
            <a:fillRect/>
          </a:stretch>
        </p:blipFill>
        <p:spPr>
          <a:xfrm>
            <a:off x="1431722" y="658784"/>
            <a:ext cx="5153891" cy="2770216"/>
          </a:xfrm>
          <a:prstGeom prst="rect">
            <a:avLst/>
          </a:prstGeom>
        </p:spPr>
      </p:pic>
      <p:pic>
        <p:nvPicPr>
          <p:cNvPr id="9" name="Picture 8">
            <a:extLst>
              <a:ext uri="{FF2B5EF4-FFF2-40B4-BE49-F238E27FC236}">
                <a16:creationId xmlns:a16="http://schemas.microsoft.com/office/drawing/2014/main" id="{3C21CD5A-6C80-A91E-577B-CA1BFC1E6F66}"/>
              </a:ext>
            </a:extLst>
          </p:cNvPr>
          <p:cNvPicPr>
            <a:picLocks noChangeAspect="1"/>
          </p:cNvPicPr>
          <p:nvPr/>
        </p:nvPicPr>
        <p:blipFill>
          <a:blip r:embed="rId4"/>
          <a:srcRect/>
          <a:stretch/>
        </p:blipFill>
        <p:spPr>
          <a:xfrm>
            <a:off x="6699642" y="666837"/>
            <a:ext cx="5153891" cy="2754110"/>
          </a:xfrm>
          <a:prstGeom prst="rect">
            <a:avLst/>
          </a:prstGeom>
        </p:spPr>
      </p:pic>
    </p:spTree>
    <p:extLst>
      <p:ext uri="{BB962C8B-B14F-4D97-AF65-F5344CB8AC3E}">
        <p14:creationId xmlns:p14="http://schemas.microsoft.com/office/powerpoint/2010/main" val="360007229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679B6-15B1-E22D-F3DA-ABBAF0BAE0D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A090B48-D578-B0F3-9111-1BC6454C7650}"/>
              </a:ext>
            </a:extLst>
          </p:cNvPr>
          <p:cNvSpPr>
            <a:spLocks noGrp="1"/>
          </p:cNvSpPr>
          <p:nvPr>
            <p:ph type="title"/>
          </p:nvPr>
        </p:nvSpPr>
        <p:spPr>
          <a:xfrm>
            <a:off x="1535372" y="4872251"/>
            <a:ext cx="10013709" cy="1030360"/>
          </a:xfrm>
        </p:spPr>
        <p:txBody>
          <a:bodyPr rtlCol="0"/>
          <a:lstStyle/>
          <a:p>
            <a:pPr rtl="0"/>
            <a:r>
              <a:rPr lang="en-GB" dirty="0"/>
              <a:t>Fig 2</a:t>
            </a:r>
          </a:p>
        </p:txBody>
      </p:sp>
      <p:sp>
        <p:nvSpPr>
          <p:cNvPr id="5" name="Slide Number Placeholder 4">
            <a:extLst>
              <a:ext uri="{FF2B5EF4-FFF2-40B4-BE49-F238E27FC236}">
                <a16:creationId xmlns:a16="http://schemas.microsoft.com/office/drawing/2014/main" id="{0FD7945C-98EE-66E9-E9B9-A7E61063B2D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16</a:t>
            </a:fld>
            <a:endParaRPr lang="en-GB" dirty="0"/>
          </a:p>
        </p:txBody>
      </p:sp>
      <p:pic>
        <p:nvPicPr>
          <p:cNvPr id="7" name="Picture 6">
            <a:extLst>
              <a:ext uri="{FF2B5EF4-FFF2-40B4-BE49-F238E27FC236}">
                <a16:creationId xmlns:a16="http://schemas.microsoft.com/office/drawing/2014/main" id="{6B46CC62-1035-BB92-8AA6-B8245F1D9B88}"/>
              </a:ext>
            </a:extLst>
          </p:cNvPr>
          <p:cNvPicPr>
            <a:picLocks noChangeAspect="1"/>
          </p:cNvPicPr>
          <p:nvPr/>
        </p:nvPicPr>
        <p:blipFill>
          <a:blip r:embed="rId3"/>
          <a:srcRect/>
          <a:stretch/>
        </p:blipFill>
        <p:spPr>
          <a:xfrm>
            <a:off x="1543514" y="658784"/>
            <a:ext cx="4930306" cy="2770216"/>
          </a:xfrm>
          <a:prstGeom prst="rect">
            <a:avLst/>
          </a:prstGeom>
        </p:spPr>
      </p:pic>
      <p:pic>
        <p:nvPicPr>
          <p:cNvPr id="9" name="Picture 8">
            <a:extLst>
              <a:ext uri="{FF2B5EF4-FFF2-40B4-BE49-F238E27FC236}">
                <a16:creationId xmlns:a16="http://schemas.microsoft.com/office/drawing/2014/main" id="{973FBE59-3BAB-0818-9252-464CFA6DDFA2}"/>
              </a:ext>
            </a:extLst>
          </p:cNvPr>
          <p:cNvPicPr>
            <a:picLocks noChangeAspect="1"/>
          </p:cNvPicPr>
          <p:nvPr/>
        </p:nvPicPr>
        <p:blipFill>
          <a:blip r:embed="rId4"/>
          <a:srcRect/>
          <a:stretch/>
        </p:blipFill>
        <p:spPr>
          <a:xfrm>
            <a:off x="6825767" y="666837"/>
            <a:ext cx="4901641" cy="2754110"/>
          </a:xfrm>
          <a:prstGeom prst="rect">
            <a:avLst/>
          </a:prstGeom>
        </p:spPr>
      </p:pic>
    </p:spTree>
    <p:extLst>
      <p:ext uri="{BB962C8B-B14F-4D97-AF65-F5344CB8AC3E}">
        <p14:creationId xmlns:p14="http://schemas.microsoft.com/office/powerpoint/2010/main" val="407964087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922ED-9D28-6EBD-BF5C-777193BAB453}"/>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F98AD05C-59A6-88A1-86AD-F80BC86FE8B8}"/>
              </a:ext>
            </a:extLst>
          </p:cNvPr>
          <p:cNvSpPr>
            <a:spLocks noGrp="1"/>
          </p:cNvSpPr>
          <p:nvPr>
            <p:ph type="ctrTitle"/>
          </p:nvPr>
        </p:nvSpPr>
        <p:spPr>
          <a:xfrm>
            <a:off x="1628168" y="1057522"/>
            <a:ext cx="5003540" cy="2173433"/>
          </a:xfrm>
        </p:spPr>
        <p:txBody>
          <a:bodyPr rtlCol="0" anchor="ctr">
            <a:normAutofit/>
          </a:bodyPr>
          <a:lstStyle/>
          <a:p>
            <a:pPr rtl="0"/>
            <a:r>
              <a:rPr lang="en-GB" dirty="0"/>
              <a:t>Conclusions</a:t>
            </a:r>
          </a:p>
        </p:txBody>
      </p:sp>
      <p:sp>
        <p:nvSpPr>
          <p:cNvPr id="23" name="Date Placeholder 4">
            <a:extLst>
              <a:ext uri="{FF2B5EF4-FFF2-40B4-BE49-F238E27FC236}">
                <a16:creationId xmlns:a16="http://schemas.microsoft.com/office/drawing/2014/main" id="{73B44DA0-7061-4E71-012A-86A6A370636D}"/>
              </a:ext>
            </a:extLst>
          </p:cNvPr>
          <p:cNvSpPr>
            <a:spLocks noGrp="1"/>
          </p:cNvSpPr>
          <p:nvPr>
            <p:ph type="dt" sz="half" idx="10"/>
          </p:nvPr>
        </p:nvSpPr>
        <p:spPr>
          <a:xfrm>
            <a:off x="8197353" y="6309360"/>
            <a:ext cx="2151134" cy="457200"/>
          </a:xfrm>
        </p:spPr>
        <p:txBody>
          <a:bodyPr/>
          <a:lstStyle/>
          <a:p>
            <a:pPr algn="l" rtl="0">
              <a:spcAft>
                <a:spcPts val="600"/>
              </a:spcAft>
            </a:pPr>
            <a:r>
              <a:rPr lang="en-GB">
                <a:solidFill>
                  <a:srgbClr val="FFFFFF"/>
                </a:solidFill>
                <a:effectLst>
                  <a:outerShdw blurRad="50800" dist="38100" dir="2700000" algn="tl" rotWithShape="0">
                    <a:prstClr val="black">
                      <a:alpha val="43000"/>
                    </a:prstClr>
                  </a:outerShdw>
                </a:effectLst>
              </a:rPr>
              <a:t>2/1/20XX</a:t>
            </a:r>
          </a:p>
        </p:txBody>
      </p:sp>
      <p:sp>
        <p:nvSpPr>
          <p:cNvPr id="25" name="Slide Number Placeholder 5">
            <a:extLst>
              <a:ext uri="{FF2B5EF4-FFF2-40B4-BE49-F238E27FC236}">
                <a16:creationId xmlns:a16="http://schemas.microsoft.com/office/drawing/2014/main" id="{3D46295E-66FE-BA17-C114-18D2F775D392}"/>
              </a:ext>
            </a:extLst>
          </p:cNvPr>
          <p:cNvSpPr>
            <a:spLocks noGrp="1"/>
          </p:cNvSpPr>
          <p:nvPr>
            <p:ph type="sldNum" sz="quarter" idx="12"/>
          </p:nvPr>
        </p:nvSpPr>
        <p:spPr>
          <a:xfrm>
            <a:off x="10569202" y="6309360"/>
            <a:ext cx="979879" cy="457200"/>
          </a:xfrm>
        </p:spPr>
        <p:txBody>
          <a:bodyPr/>
          <a:lstStyle/>
          <a:p>
            <a:pPr rtl="0">
              <a:spcAft>
                <a:spcPts val="600"/>
              </a:spcAft>
            </a:pPr>
            <a:fld id="{FAEF9944-A4F6-4C59-AEBD-678D6480B8EA}" type="slidenum">
              <a:rPr lang="en-GB" smtClean="0">
                <a:solidFill>
                  <a:srgbClr val="FFFFFF"/>
                </a:solidFill>
                <a:effectLst>
                  <a:outerShdw blurRad="50800" dist="38100" dir="2700000" algn="tl" rotWithShape="0">
                    <a:prstClr val="black">
                      <a:alpha val="43000"/>
                    </a:prstClr>
                  </a:outerShdw>
                </a:effectLst>
              </a:rPr>
              <a:pPr rtl="0">
                <a:spcAft>
                  <a:spcPts val="600"/>
                </a:spcAft>
              </a:pPr>
              <a:t>17</a:t>
            </a:fld>
            <a:endParaRPr lang="en-GB">
              <a:solidFill>
                <a:srgbClr val="FFFFFF"/>
              </a:solidFill>
              <a:effectLst>
                <a:outerShdw blurRad="50800" dist="38100" dir="2700000" algn="tl" rotWithShape="0">
                  <a:prstClr val="black">
                    <a:alpha val="43000"/>
                  </a:prstClr>
                </a:outerShdw>
              </a:effectLst>
            </a:endParaRPr>
          </a:p>
        </p:txBody>
      </p:sp>
      <p:pic>
        <p:nvPicPr>
          <p:cNvPr id="6" name="Picture Placeholder 5" descr="A yellow arrow painted on the ground&#10;&#10;AI-generated content may be incorrect.">
            <a:extLst>
              <a:ext uri="{FF2B5EF4-FFF2-40B4-BE49-F238E27FC236}">
                <a16:creationId xmlns:a16="http://schemas.microsoft.com/office/drawing/2014/main" id="{9CECCA95-E6C6-0D64-8322-0C04504EADCA}"/>
              </a:ext>
            </a:extLst>
          </p:cNvPr>
          <p:cNvPicPr>
            <a:picLocks noGrp="1" noChangeAspect="1"/>
          </p:cNvPicPr>
          <p:nvPr>
            <p:ph type="pic" sz="quarter" idx="13"/>
          </p:nvPr>
        </p:nvPicPr>
        <p:blipFill>
          <a:blip r:embed="rId3"/>
          <a:srcRect l="22056" r="26046" b="-2"/>
          <a:stretch/>
        </p:blipFill>
        <p:spPr>
          <a:xfrm>
            <a:off x="6859936" y="-2"/>
            <a:ext cx="5332064" cy="6858002"/>
          </a:xfrm>
          <a:noFill/>
        </p:spPr>
      </p:pic>
    </p:spTree>
    <p:extLst>
      <p:ext uri="{BB962C8B-B14F-4D97-AF65-F5344CB8AC3E}">
        <p14:creationId xmlns:p14="http://schemas.microsoft.com/office/powerpoint/2010/main" val="366318920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86B2E-5EBE-DBD5-03E7-FDF136DEE2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8851A-7C1B-541E-3722-2C4CA18DDD87}"/>
              </a:ext>
            </a:extLst>
          </p:cNvPr>
          <p:cNvSpPr>
            <a:spLocks noGrp="1"/>
          </p:cNvSpPr>
          <p:nvPr>
            <p:ph type="title"/>
          </p:nvPr>
        </p:nvSpPr>
        <p:spPr/>
        <p:txBody>
          <a:bodyPr/>
          <a:lstStyle/>
          <a:p>
            <a:r>
              <a:rPr lang="en-US" dirty="0"/>
              <a:t>Sensitivity Calibration</a:t>
            </a:r>
            <a:endParaRPr lang="en-GB" dirty="0"/>
          </a:p>
        </p:txBody>
      </p:sp>
      <p:sp>
        <p:nvSpPr>
          <p:cNvPr id="5" name="Slide Number Placeholder 4">
            <a:extLst>
              <a:ext uri="{FF2B5EF4-FFF2-40B4-BE49-F238E27FC236}">
                <a16:creationId xmlns:a16="http://schemas.microsoft.com/office/drawing/2014/main" id="{1544B0AD-23F1-1857-1277-465D9CA6F81A}"/>
              </a:ext>
            </a:extLst>
          </p:cNvPr>
          <p:cNvSpPr>
            <a:spLocks noGrp="1"/>
          </p:cNvSpPr>
          <p:nvPr>
            <p:ph type="sldNum" sz="quarter" idx="12"/>
          </p:nvPr>
        </p:nvSpPr>
        <p:spPr/>
        <p:txBody>
          <a:bodyPr/>
          <a:lstStyle/>
          <a:p>
            <a:pPr rtl="0"/>
            <a:fld id="{FAEF9944-A4F6-4C59-AEBD-678D6480B8EA}" type="slidenum">
              <a:rPr lang="en-GB" smtClean="0"/>
              <a:t>18</a:t>
            </a:fld>
            <a:endParaRPr lang="en-GB" dirty="0"/>
          </a:p>
        </p:txBody>
      </p:sp>
      <p:sp>
        <p:nvSpPr>
          <p:cNvPr id="6" name="TextBox 5">
            <a:extLst>
              <a:ext uri="{FF2B5EF4-FFF2-40B4-BE49-F238E27FC236}">
                <a16:creationId xmlns:a16="http://schemas.microsoft.com/office/drawing/2014/main" id="{DAB093F0-D0B9-966C-184F-A16B7AEC13F5}"/>
              </a:ext>
            </a:extLst>
          </p:cNvPr>
          <p:cNvSpPr txBox="1"/>
          <p:nvPr/>
        </p:nvSpPr>
        <p:spPr>
          <a:xfrm>
            <a:off x="1535371" y="2326408"/>
            <a:ext cx="10013709" cy="2135200"/>
          </a:xfrm>
          <a:prstGeom prst="rect">
            <a:avLst/>
          </a:prstGeom>
          <a:noFill/>
        </p:spPr>
        <p:txBody>
          <a:bodyPr wrap="square" rtlCol="0">
            <a:spAutoFit/>
          </a:bodyPr>
          <a:lstStyle/>
          <a:p>
            <a:pPr>
              <a:lnSpc>
                <a:spcPct val="150000"/>
              </a:lnSpc>
            </a:pPr>
            <a:r>
              <a:rPr lang="en-GB" dirty="0"/>
              <a:t>As shown in </a:t>
            </a:r>
            <a:r>
              <a:rPr lang="en-GB" b="1" dirty="0"/>
              <a:t>Figure 1.1</a:t>
            </a:r>
            <a:r>
              <a:rPr lang="en-GB" dirty="0"/>
              <a:t>, the program initially detected the skin on the arm as a face because it fell within the Cr value range.</a:t>
            </a:r>
            <a:br>
              <a:rPr lang="en-GB" dirty="0"/>
            </a:br>
            <a:r>
              <a:rPr lang="en-GB" dirty="0"/>
              <a:t>After calibration, it correctly detected only the face.</a:t>
            </a:r>
            <a:br>
              <a:rPr lang="en-GB" dirty="0"/>
            </a:br>
            <a:r>
              <a:rPr lang="en-GB" dirty="0"/>
              <a:t>Similarly, in </a:t>
            </a:r>
            <a:r>
              <a:rPr lang="en-GB" b="1" dirty="0"/>
              <a:t>Figure 2.1</a:t>
            </a:r>
            <a:r>
              <a:rPr lang="en-GB" dirty="0"/>
              <a:t>, no detection occurred at first, but after adjusting the Cr values, the face was successfully detected in </a:t>
            </a:r>
            <a:r>
              <a:rPr lang="en-GB" b="1" dirty="0"/>
              <a:t>Figure 2.2</a:t>
            </a:r>
            <a:r>
              <a:rPr lang="en-GB" dirty="0"/>
              <a:t>.</a:t>
            </a:r>
            <a:endParaRPr lang="en-US" dirty="0"/>
          </a:p>
        </p:txBody>
      </p:sp>
    </p:spTree>
    <p:extLst>
      <p:ext uri="{BB962C8B-B14F-4D97-AF65-F5344CB8AC3E}">
        <p14:creationId xmlns:p14="http://schemas.microsoft.com/office/powerpoint/2010/main" val="416552055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F8F2B-3876-DBD2-81B7-44E2A68CB5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462CF-A2C5-26DF-39E4-9DE5E0D9B473}"/>
              </a:ext>
            </a:extLst>
          </p:cNvPr>
          <p:cNvSpPr>
            <a:spLocks noGrp="1"/>
          </p:cNvSpPr>
          <p:nvPr>
            <p:ph type="title"/>
          </p:nvPr>
        </p:nvSpPr>
        <p:spPr/>
        <p:txBody>
          <a:bodyPr/>
          <a:lstStyle/>
          <a:p>
            <a:r>
              <a:rPr lang="en-US" dirty="0"/>
              <a:t>Final thought</a:t>
            </a:r>
            <a:endParaRPr lang="en-GB" dirty="0"/>
          </a:p>
        </p:txBody>
      </p:sp>
      <p:sp>
        <p:nvSpPr>
          <p:cNvPr id="5" name="Slide Number Placeholder 4">
            <a:extLst>
              <a:ext uri="{FF2B5EF4-FFF2-40B4-BE49-F238E27FC236}">
                <a16:creationId xmlns:a16="http://schemas.microsoft.com/office/drawing/2014/main" id="{38743A23-585F-605D-6357-4DE4BE948872}"/>
              </a:ext>
            </a:extLst>
          </p:cNvPr>
          <p:cNvSpPr>
            <a:spLocks noGrp="1"/>
          </p:cNvSpPr>
          <p:nvPr>
            <p:ph type="sldNum" sz="quarter" idx="12"/>
          </p:nvPr>
        </p:nvSpPr>
        <p:spPr/>
        <p:txBody>
          <a:bodyPr/>
          <a:lstStyle/>
          <a:p>
            <a:pPr rtl="0"/>
            <a:fld id="{FAEF9944-A4F6-4C59-AEBD-678D6480B8EA}" type="slidenum">
              <a:rPr lang="en-GB" smtClean="0"/>
              <a:t>19</a:t>
            </a:fld>
            <a:endParaRPr lang="en-GB" dirty="0"/>
          </a:p>
        </p:txBody>
      </p:sp>
      <p:sp>
        <p:nvSpPr>
          <p:cNvPr id="6" name="TextBox 5">
            <a:extLst>
              <a:ext uri="{FF2B5EF4-FFF2-40B4-BE49-F238E27FC236}">
                <a16:creationId xmlns:a16="http://schemas.microsoft.com/office/drawing/2014/main" id="{928275BB-3D1D-1373-778F-E917DA3BBAD3}"/>
              </a:ext>
            </a:extLst>
          </p:cNvPr>
          <p:cNvSpPr txBox="1"/>
          <p:nvPr/>
        </p:nvSpPr>
        <p:spPr>
          <a:xfrm>
            <a:off x="1535371" y="2326408"/>
            <a:ext cx="10013709" cy="2135200"/>
          </a:xfrm>
          <a:prstGeom prst="rect">
            <a:avLst/>
          </a:prstGeom>
          <a:noFill/>
        </p:spPr>
        <p:txBody>
          <a:bodyPr wrap="square" rtlCol="0">
            <a:spAutoFit/>
          </a:bodyPr>
          <a:lstStyle/>
          <a:p>
            <a:pPr>
              <a:lnSpc>
                <a:spcPct val="150000"/>
              </a:lnSpc>
            </a:pPr>
            <a:r>
              <a:rPr lang="en-GB" dirty="0"/>
              <a:t>In this project, we built a basic face detection system using low-level color analysis with the </a:t>
            </a:r>
            <a:r>
              <a:rPr lang="en-GB" dirty="0" err="1"/>
              <a:t>YCbCr</a:t>
            </a:r>
            <a:r>
              <a:rPr lang="en-GB" dirty="0"/>
              <a:t> color space. By adjusting the Cr value range, we were able to improve accuracy across different devices. The result is a lightweight, customizable face detector that works in real time without relying on advanced libraries or pre-trained models.</a:t>
            </a:r>
            <a:endParaRPr lang="en-US" dirty="0"/>
          </a:p>
        </p:txBody>
      </p:sp>
    </p:spTree>
    <p:extLst>
      <p:ext uri="{BB962C8B-B14F-4D97-AF65-F5344CB8AC3E}">
        <p14:creationId xmlns:p14="http://schemas.microsoft.com/office/powerpoint/2010/main" val="19301307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rtlCol="0">
            <a:normAutofit fontScale="90000"/>
          </a:bodyPr>
          <a:lstStyle/>
          <a:p>
            <a:pPr rtl="0"/>
            <a:r>
              <a:rPr lang="en-GB"/>
              <a:t>Agenda</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030599"/>
          </a:xfrm>
        </p:spPr>
        <p:txBody>
          <a:bodyPr rtlCol="0">
            <a:normAutofit/>
          </a:bodyPr>
          <a:lstStyle/>
          <a:p>
            <a:pPr rtl="0"/>
            <a:r>
              <a:rPr lang="en-GB" dirty="0"/>
              <a:t>Objective</a:t>
            </a:r>
          </a:p>
          <a:p>
            <a:pPr rtl="0"/>
            <a:r>
              <a:rPr lang="en-GB" dirty="0"/>
              <a:t>Methodology</a:t>
            </a:r>
          </a:p>
          <a:p>
            <a:pPr rtl="0"/>
            <a:r>
              <a:rPr lang="en-GB" dirty="0"/>
              <a:t>Results</a:t>
            </a:r>
          </a:p>
          <a:p>
            <a:pPr rtl="0"/>
            <a:r>
              <a:rPr lang="en-GB" dirty="0"/>
              <a:t>Conclusions</a:t>
            </a:r>
          </a:p>
        </p:txBody>
      </p:sp>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2</a:t>
            </a:fld>
            <a:endParaRPr lang="en-GB" dirty="0"/>
          </a:p>
        </p:txBody>
      </p:sp>
      <p:pic>
        <p:nvPicPr>
          <p:cNvPr id="7" name="Picture Placeholder 6" descr="A notebook with a pen and a cup of coffee">
            <a:extLst>
              <a:ext uri="{FF2B5EF4-FFF2-40B4-BE49-F238E27FC236}">
                <a16:creationId xmlns:a16="http://schemas.microsoft.com/office/drawing/2014/main" id="{AADFAC47-5B36-AD88-4C61-519B5BF79C63}"/>
              </a:ext>
            </a:extLst>
          </p:cNvPr>
          <p:cNvPicPr>
            <a:picLocks noGrp="1" noChangeAspect="1"/>
          </p:cNvPicPr>
          <p:nvPr>
            <p:ph type="pic" sz="quarter" idx="13"/>
          </p:nvPr>
        </p:nvPicPr>
        <p:blipFill>
          <a:blip r:embed="rId3"/>
          <a:srcRect l="41510" r="5544"/>
          <a:stretch/>
        </p:blipFill>
        <p:spPr>
          <a:xfrm>
            <a:off x="8194348" y="1085431"/>
            <a:ext cx="3997652" cy="5037857"/>
          </a:xfrm>
        </p:spPr>
      </p:pic>
    </p:spTree>
    <p:extLst>
      <p:ext uri="{BB962C8B-B14F-4D97-AF65-F5344CB8AC3E}">
        <p14:creationId xmlns:p14="http://schemas.microsoft.com/office/powerpoint/2010/main" val="3318299500"/>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Placeholder 55" descr="Building Skyline">
            <a:extLst>
              <a:ext uri="{FF2B5EF4-FFF2-40B4-BE49-F238E27FC236}">
                <a16:creationId xmlns:a16="http://schemas.microsoft.com/office/drawing/2014/main" id="{8151A96E-A066-4899-8E11-03CDD28C550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6858000"/>
          </a:xfrm>
        </p:spPr>
      </p:pic>
      <p:sp>
        <p:nvSpPr>
          <p:cNvPr id="41" name="Title 40">
            <a:extLst>
              <a:ext uri="{FF2B5EF4-FFF2-40B4-BE49-F238E27FC236}">
                <a16:creationId xmlns:a16="http://schemas.microsoft.com/office/drawing/2014/main" id="{1B3AD758-B43F-43DC-8A29-B21D2FA57DB1}"/>
              </a:ext>
            </a:extLst>
          </p:cNvPr>
          <p:cNvSpPr>
            <a:spLocks noGrp="1"/>
          </p:cNvSpPr>
          <p:nvPr>
            <p:ph type="title"/>
          </p:nvPr>
        </p:nvSpPr>
        <p:spPr>
          <a:xfrm>
            <a:off x="-1725" y="2641600"/>
            <a:ext cx="4606535" cy="2390839"/>
          </a:xfrm>
        </p:spPr>
        <p:txBody>
          <a:bodyPr rtlCol="0" anchor="b">
            <a:noAutofit/>
          </a:bodyPr>
          <a:lstStyle/>
          <a:p>
            <a:pPr algn="ctr" rtl="0"/>
            <a:r>
              <a:rPr lang="en-GB" dirty="0"/>
              <a:t>The Best Vision is insight</a:t>
            </a:r>
          </a:p>
        </p:txBody>
      </p:sp>
      <p:sp>
        <p:nvSpPr>
          <p:cNvPr id="42" name="Text Placeholder 41">
            <a:extLst>
              <a:ext uri="{FF2B5EF4-FFF2-40B4-BE49-F238E27FC236}">
                <a16:creationId xmlns:a16="http://schemas.microsoft.com/office/drawing/2014/main" id="{1D83C2FF-8BF9-4D9A-90A2-5676AC906E6E}"/>
              </a:ext>
            </a:extLst>
          </p:cNvPr>
          <p:cNvSpPr>
            <a:spLocks noGrp="1"/>
          </p:cNvSpPr>
          <p:nvPr>
            <p:ph type="body" sz="quarter" idx="14"/>
          </p:nvPr>
        </p:nvSpPr>
        <p:spPr>
          <a:xfrm>
            <a:off x="-1726" y="5032439"/>
            <a:ext cx="4606535" cy="1079962"/>
          </a:xfrm>
        </p:spPr>
        <p:txBody>
          <a:bodyPr rtlCol="0">
            <a:normAutofit/>
          </a:bodyPr>
          <a:lstStyle/>
          <a:p>
            <a:pPr rtl="0"/>
            <a:r>
              <a:rPr lang="en-GB" dirty="0"/>
              <a:t>Malcolm Forbes</a:t>
            </a:r>
          </a:p>
        </p:txBody>
      </p:sp>
      <p:sp>
        <p:nvSpPr>
          <p:cNvPr id="24" name="Slide Number Placeholder 23">
            <a:extLst>
              <a:ext uri="{FF2B5EF4-FFF2-40B4-BE49-F238E27FC236}">
                <a16:creationId xmlns:a16="http://schemas.microsoft.com/office/drawing/2014/main" id="{8CCD3357-E9A1-4B6C-ACE7-EBAE9E70BFD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20</a:t>
            </a:fld>
            <a:endParaRPr lang="en-GB" dirty="0"/>
          </a:p>
        </p:txBody>
      </p:sp>
    </p:spTree>
    <p:extLst>
      <p:ext uri="{BB962C8B-B14F-4D97-AF65-F5344CB8AC3E}">
        <p14:creationId xmlns:p14="http://schemas.microsoft.com/office/powerpoint/2010/main" val="318511703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1434622" y="1138041"/>
            <a:ext cx="4862811" cy="2019488"/>
          </a:xfrm>
        </p:spPr>
        <p:txBody>
          <a:bodyPr rtlCol="0"/>
          <a:lstStyle/>
          <a:p>
            <a:pPr rtl="0"/>
            <a:r>
              <a:rPr lang="en-GB"/>
              <a:t>THANK YOU</a:t>
            </a:r>
          </a:p>
        </p:txBody>
      </p:sp>
      <p:pic>
        <p:nvPicPr>
          <p:cNvPr id="32" name="Picture Placeholder 31" descr="Two people working on a laptop and tablet with graphs and tables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858023" y="4941"/>
            <a:ext cx="5333977" cy="3392053"/>
          </a:xfrm>
        </p:spPr>
      </p:pic>
      <p:pic>
        <p:nvPicPr>
          <p:cNvPr id="30" name="Picture Placeholder 29" descr="Office Stairs, hanging lights">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1067712" y="3461002"/>
            <a:ext cx="5728215" cy="3396997"/>
          </a:xfrm>
        </p:spPr>
      </p:pic>
      <p:sp>
        <p:nvSpPr>
          <p:cNvPr id="35" name="Slide Number Placeholder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21</a:t>
            </a:fld>
            <a:endParaRPr lang="en-GB" dirty="0"/>
          </a:p>
        </p:txBody>
      </p:sp>
    </p:spTree>
    <p:extLst>
      <p:ext uri="{BB962C8B-B14F-4D97-AF65-F5344CB8AC3E}">
        <p14:creationId xmlns:p14="http://schemas.microsoft.com/office/powerpoint/2010/main" val="798203993"/>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rtlCol="0"/>
          <a:lstStyle/>
          <a:p>
            <a:pPr rtl="0"/>
            <a:r>
              <a:rPr lang="en-GB"/>
              <a:t>Introduction</a:t>
            </a:r>
          </a:p>
        </p:txBody>
      </p:sp>
      <p:pic>
        <p:nvPicPr>
          <p:cNvPr id="16" name="Picture Placeholder 15" descr="Graph, tables and chart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0" y="3461004"/>
            <a:ext cx="4613547" cy="3396996"/>
          </a:xfrm>
        </p:spPr>
      </p:pic>
      <p:pic>
        <p:nvPicPr>
          <p:cNvPr id="26" name="Picture Placeholder 25">
            <a:extLst>
              <a:ext uri="{FF2B5EF4-FFF2-40B4-BE49-F238E27FC236}">
                <a16:creationId xmlns:a16="http://schemas.microsoft.com/office/drawing/2014/main" id="{FBFF4B36-5D7D-42A6-A89B-A0A83CB0C2FC}"/>
              </a:ext>
            </a:extLst>
          </p:cNvPr>
          <p:cNvPicPr>
            <a:picLocks noGrp="1" noChangeAspect="1"/>
          </p:cNvPicPr>
          <p:nvPr>
            <p:ph type="pic" sz="quarter" idx="13"/>
          </p:nvPr>
        </p:nvPicPr>
        <p:blipFill>
          <a:blip r:embed="rId4"/>
          <a:srcRect/>
          <a:stretch/>
        </p:blipFill>
        <p:spPr>
          <a:xfrm>
            <a:off x="0" y="0"/>
            <a:ext cx="4613548" cy="3396994"/>
          </a:xfrm>
        </p:spPr>
      </p:pic>
      <p:sp>
        <p:nvSpPr>
          <p:cNvPr id="9" name="Content Placeholder 8">
            <a:extLst>
              <a:ext uri="{FF2B5EF4-FFF2-40B4-BE49-F238E27FC236}">
                <a16:creationId xmlns:a16="http://schemas.microsoft.com/office/drawing/2014/main" id="{469D770A-D8B9-4D5E-BB61-CD763E29DC55}"/>
              </a:ext>
            </a:extLst>
          </p:cNvPr>
          <p:cNvSpPr>
            <a:spLocks noGrp="1"/>
          </p:cNvSpPr>
          <p:nvPr>
            <p:ph idx="1"/>
          </p:nvPr>
        </p:nvSpPr>
        <p:spPr>
          <a:xfrm>
            <a:off x="5205918" y="2353586"/>
            <a:ext cx="6457717" cy="3767496"/>
          </a:xfrm>
        </p:spPr>
        <p:txBody>
          <a:bodyPr rtlCol="0"/>
          <a:lstStyle/>
          <a:p>
            <a:pPr rtl="0"/>
            <a:r>
              <a:rPr lang="en-GB" dirty="0"/>
              <a:t>Face detection and recognition have become increasingly important in today's world, with applications ranging from security to social media. In this presentation, I will walk you through the methodology we used to develop a simple face detection algorithm built from scratch without relying on high-level libraries or pre-trained models.</a:t>
            </a:r>
          </a:p>
        </p:txBody>
      </p:sp>
      <p:sp>
        <p:nvSpPr>
          <p:cNvPr id="23" name="Slide Number Placeholder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3</a:t>
            </a:fld>
            <a:endParaRPr lang="en-GB" dirty="0"/>
          </a:p>
        </p:txBody>
      </p:sp>
    </p:spTree>
    <p:extLst>
      <p:ext uri="{BB962C8B-B14F-4D97-AF65-F5344CB8AC3E}">
        <p14:creationId xmlns:p14="http://schemas.microsoft.com/office/powerpoint/2010/main" val="1109332271"/>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rtlCol="0"/>
          <a:lstStyle/>
          <a:p>
            <a:pPr rtl="0"/>
            <a:r>
              <a:rPr lang="en-GB" dirty="0"/>
              <a:t>Objective</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a:xfrm>
            <a:off x="7976914" y="4238046"/>
            <a:ext cx="3806919" cy="1741404"/>
          </a:xfrm>
        </p:spPr>
        <p:txBody>
          <a:bodyPr rtlCol="0"/>
          <a:lstStyle/>
          <a:p>
            <a:pPr rtl="0"/>
            <a:r>
              <a:rPr lang="en-GB" dirty="0"/>
              <a:t>Scientific Approach</a:t>
            </a:r>
          </a:p>
        </p:txBody>
      </p:sp>
      <p:pic>
        <p:nvPicPr>
          <p:cNvPr id="6" name="Picture Placeholder 5" descr="A black typewriter with a paper&#10;&#10;AI-generated content may be incorrect.">
            <a:extLst>
              <a:ext uri="{FF2B5EF4-FFF2-40B4-BE49-F238E27FC236}">
                <a16:creationId xmlns:a16="http://schemas.microsoft.com/office/drawing/2014/main" id="{EC363E5A-E0FC-49E3-D43A-45FF876476DF}"/>
              </a:ext>
            </a:extLst>
          </p:cNvPr>
          <p:cNvPicPr>
            <a:picLocks noGrp="1" noChangeAspect="1"/>
          </p:cNvPicPr>
          <p:nvPr>
            <p:ph type="pic" sz="quarter" idx="13"/>
          </p:nvPr>
        </p:nvPicPr>
        <p:blipFill>
          <a:blip r:embed="rId3"/>
          <a:srcRect t="27258" b="27258"/>
          <a:stretch>
            <a:fillRect/>
          </a:stretch>
        </p:blipFill>
        <p:spPr/>
      </p:pic>
    </p:spTree>
    <p:extLst>
      <p:ext uri="{BB962C8B-B14F-4D97-AF65-F5344CB8AC3E}">
        <p14:creationId xmlns:p14="http://schemas.microsoft.com/office/powerpoint/2010/main" val="277979264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8C0F62-9551-4822-9F73-B10AB6719B49}"/>
              </a:ext>
            </a:extLst>
          </p:cNvPr>
          <p:cNvSpPr>
            <a:spLocks noGrp="1"/>
          </p:cNvSpPr>
          <p:nvPr>
            <p:ph type="title"/>
          </p:nvPr>
        </p:nvSpPr>
        <p:spPr>
          <a:xfrm>
            <a:off x="1535371" y="1044054"/>
            <a:ext cx="10013709" cy="1030360"/>
          </a:xfrm>
        </p:spPr>
        <p:txBody>
          <a:bodyPr rtlCol="0"/>
          <a:lstStyle/>
          <a:p>
            <a:pPr rtl="0"/>
            <a:r>
              <a:rPr lang="en-GB" dirty="0"/>
              <a:t>Possible Approaches</a:t>
            </a:r>
          </a:p>
        </p:txBody>
      </p:sp>
      <p:sp>
        <p:nvSpPr>
          <p:cNvPr id="19" name="Slide Number Placeholder 18">
            <a:extLst>
              <a:ext uri="{FF2B5EF4-FFF2-40B4-BE49-F238E27FC236}">
                <a16:creationId xmlns:a16="http://schemas.microsoft.com/office/drawing/2014/main" id="{9DD3195E-7B1B-4AC6-8706-3E0DE49FE96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5</a:t>
            </a:fld>
            <a:endParaRPr lang="en-GB" dirty="0"/>
          </a:p>
        </p:txBody>
      </p:sp>
      <p:pic>
        <p:nvPicPr>
          <p:cNvPr id="3" name="Picture 2" descr="A diagram of a structure&#10;&#10;AI-generated content may be incorrect.">
            <a:extLst>
              <a:ext uri="{FF2B5EF4-FFF2-40B4-BE49-F238E27FC236}">
                <a16:creationId xmlns:a16="http://schemas.microsoft.com/office/drawing/2014/main" id="{DB456849-F74B-A0CF-6CA5-7BD4B52D83E7}"/>
              </a:ext>
            </a:extLst>
          </p:cNvPr>
          <p:cNvPicPr>
            <a:picLocks noChangeAspect="1"/>
          </p:cNvPicPr>
          <p:nvPr/>
        </p:nvPicPr>
        <p:blipFill>
          <a:blip r:embed="rId3"/>
          <a:stretch>
            <a:fillRect/>
          </a:stretch>
        </p:blipFill>
        <p:spPr>
          <a:xfrm>
            <a:off x="2072660" y="2561130"/>
            <a:ext cx="8986481" cy="3515523"/>
          </a:xfrm>
          <a:prstGeom prst="rect">
            <a:avLst/>
          </a:prstGeom>
        </p:spPr>
      </p:pic>
    </p:spTree>
    <p:extLst>
      <p:ext uri="{BB962C8B-B14F-4D97-AF65-F5344CB8AC3E}">
        <p14:creationId xmlns:p14="http://schemas.microsoft.com/office/powerpoint/2010/main" val="358508154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D2C75-0A5E-CB25-C330-94FC47D985D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028AF97-32CB-E8E8-7F7B-25CFB835F109}"/>
              </a:ext>
            </a:extLst>
          </p:cNvPr>
          <p:cNvSpPr>
            <a:spLocks noGrp="1"/>
          </p:cNvSpPr>
          <p:nvPr>
            <p:ph type="title"/>
          </p:nvPr>
        </p:nvSpPr>
        <p:spPr>
          <a:xfrm>
            <a:off x="648935" y="180644"/>
            <a:ext cx="10900146" cy="935776"/>
          </a:xfrm>
        </p:spPr>
        <p:txBody>
          <a:bodyPr rtlCol="0">
            <a:noAutofit/>
          </a:bodyPr>
          <a:lstStyle/>
          <a:p>
            <a:pPr rtl="0"/>
            <a:r>
              <a:rPr lang="en-GB"/>
              <a:t>Content 2</a:t>
            </a:r>
          </a:p>
        </p:txBody>
      </p:sp>
      <p:sp>
        <p:nvSpPr>
          <p:cNvPr id="12" name="Content Placeholder 11">
            <a:extLst>
              <a:ext uri="{FF2B5EF4-FFF2-40B4-BE49-F238E27FC236}">
                <a16:creationId xmlns:a16="http://schemas.microsoft.com/office/drawing/2014/main" id="{3A8B5292-36A9-E441-5F1D-8AA143BB549D}"/>
              </a:ext>
            </a:extLst>
          </p:cNvPr>
          <p:cNvSpPr>
            <a:spLocks noGrp="1"/>
          </p:cNvSpPr>
          <p:nvPr>
            <p:ph idx="14"/>
          </p:nvPr>
        </p:nvSpPr>
        <p:spPr>
          <a:xfrm>
            <a:off x="648935" y="1834005"/>
            <a:ext cx="3519028" cy="465155"/>
          </a:xfrm>
        </p:spPr>
        <p:txBody>
          <a:bodyPr rtlCol="0"/>
          <a:lstStyle/>
          <a:p>
            <a:pPr rtl="0"/>
            <a:r>
              <a:rPr lang="en-GB" dirty="0"/>
              <a:t>Active Shape Model</a:t>
            </a:r>
          </a:p>
        </p:txBody>
      </p:sp>
      <p:sp>
        <p:nvSpPr>
          <p:cNvPr id="11" name="Content Placeholder 10">
            <a:extLst>
              <a:ext uri="{FF2B5EF4-FFF2-40B4-BE49-F238E27FC236}">
                <a16:creationId xmlns:a16="http://schemas.microsoft.com/office/drawing/2014/main" id="{E9762D93-A249-7CD9-235B-83928037C64D}"/>
              </a:ext>
            </a:extLst>
          </p:cNvPr>
          <p:cNvSpPr>
            <a:spLocks noGrp="1"/>
          </p:cNvSpPr>
          <p:nvPr>
            <p:ph idx="1"/>
          </p:nvPr>
        </p:nvSpPr>
        <p:spPr>
          <a:xfrm>
            <a:off x="648935" y="2419555"/>
            <a:ext cx="3519028" cy="3197260"/>
          </a:xfrm>
        </p:spPr>
        <p:txBody>
          <a:bodyPr rtlCol="0">
            <a:normAutofit/>
          </a:bodyPr>
          <a:lstStyle/>
          <a:p>
            <a:pPr marL="0" indent="0" rtl="0">
              <a:buNone/>
            </a:pPr>
            <a:r>
              <a:rPr lang="en-US" dirty="0"/>
              <a:t>The system Links with Facial Features such as nose, mouth, etc.</a:t>
            </a:r>
          </a:p>
          <a:p>
            <a:pPr marL="0" indent="0" rtl="0">
              <a:buNone/>
            </a:pPr>
            <a:r>
              <a:rPr lang="en-US" dirty="0"/>
              <a:t>The coordinates of those parts are then taken as a map and then a face mask is generated.</a:t>
            </a:r>
          </a:p>
        </p:txBody>
      </p:sp>
      <p:sp>
        <p:nvSpPr>
          <p:cNvPr id="16" name="Content Placeholder 15">
            <a:extLst>
              <a:ext uri="{FF2B5EF4-FFF2-40B4-BE49-F238E27FC236}">
                <a16:creationId xmlns:a16="http://schemas.microsoft.com/office/drawing/2014/main" id="{D57216AA-0718-44E5-555B-DC7B4F0ED506}"/>
              </a:ext>
            </a:extLst>
          </p:cNvPr>
          <p:cNvSpPr>
            <a:spLocks noGrp="1"/>
          </p:cNvSpPr>
          <p:nvPr>
            <p:ph idx="18"/>
          </p:nvPr>
        </p:nvSpPr>
        <p:spPr>
          <a:xfrm>
            <a:off x="4336486" y="1828356"/>
            <a:ext cx="3519028" cy="465155"/>
          </a:xfrm>
        </p:spPr>
        <p:txBody>
          <a:bodyPr rtlCol="0"/>
          <a:lstStyle/>
          <a:p>
            <a:pPr rtl="0"/>
            <a:r>
              <a:rPr lang="en-GB" dirty="0"/>
              <a:t>Low Level Analysis</a:t>
            </a:r>
          </a:p>
        </p:txBody>
      </p:sp>
      <p:sp>
        <p:nvSpPr>
          <p:cNvPr id="15" name="Content Placeholder 14">
            <a:extLst>
              <a:ext uri="{FF2B5EF4-FFF2-40B4-BE49-F238E27FC236}">
                <a16:creationId xmlns:a16="http://schemas.microsoft.com/office/drawing/2014/main" id="{7439F78B-1997-66DE-2F1C-10D7D6706A1C}"/>
              </a:ext>
            </a:extLst>
          </p:cNvPr>
          <p:cNvSpPr>
            <a:spLocks noGrp="1"/>
          </p:cNvSpPr>
          <p:nvPr>
            <p:ph idx="17"/>
          </p:nvPr>
        </p:nvSpPr>
        <p:spPr>
          <a:xfrm>
            <a:off x="4336486" y="2419555"/>
            <a:ext cx="3519028" cy="3197260"/>
          </a:xfrm>
        </p:spPr>
        <p:txBody>
          <a:bodyPr rtlCol="0">
            <a:normAutofit/>
          </a:bodyPr>
          <a:lstStyle/>
          <a:p>
            <a:pPr marL="0" indent="0" rtl="0">
              <a:buNone/>
            </a:pPr>
            <a:r>
              <a:rPr lang="en-US" dirty="0"/>
              <a:t>The system depends on several number of independent descriptors such as edges, color information, etc.</a:t>
            </a:r>
          </a:p>
          <a:p>
            <a:pPr marL="0" indent="0" rtl="0">
              <a:buNone/>
            </a:pPr>
            <a:r>
              <a:rPr lang="en-US" dirty="0"/>
              <a:t>It doesn’t care for the perspective of the viewer.</a:t>
            </a:r>
            <a:endParaRPr lang="en-GB" dirty="0"/>
          </a:p>
        </p:txBody>
      </p:sp>
      <p:sp>
        <p:nvSpPr>
          <p:cNvPr id="14" name="Content Placeholder 13">
            <a:extLst>
              <a:ext uri="{FF2B5EF4-FFF2-40B4-BE49-F238E27FC236}">
                <a16:creationId xmlns:a16="http://schemas.microsoft.com/office/drawing/2014/main" id="{194F1CD9-106C-0254-493B-E45877A6BDD5}"/>
              </a:ext>
            </a:extLst>
          </p:cNvPr>
          <p:cNvSpPr>
            <a:spLocks noGrp="1"/>
          </p:cNvSpPr>
          <p:nvPr>
            <p:ph idx="16"/>
          </p:nvPr>
        </p:nvSpPr>
        <p:spPr>
          <a:xfrm>
            <a:off x="8024037" y="1834005"/>
            <a:ext cx="3519028" cy="465155"/>
          </a:xfrm>
        </p:spPr>
        <p:txBody>
          <a:bodyPr rtlCol="0"/>
          <a:lstStyle/>
          <a:p>
            <a:pPr rtl="0"/>
            <a:r>
              <a:rPr lang="en-GB" dirty="0"/>
              <a:t>Feature Analysis</a:t>
            </a:r>
          </a:p>
        </p:txBody>
      </p:sp>
      <p:sp>
        <p:nvSpPr>
          <p:cNvPr id="13" name="Content Placeholder 12">
            <a:extLst>
              <a:ext uri="{FF2B5EF4-FFF2-40B4-BE49-F238E27FC236}">
                <a16:creationId xmlns:a16="http://schemas.microsoft.com/office/drawing/2014/main" id="{01A83103-F3F3-7BA6-E5D2-9A7D331342C5}"/>
              </a:ext>
            </a:extLst>
          </p:cNvPr>
          <p:cNvSpPr>
            <a:spLocks noGrp="1"/>
          </p:cNvSpPr>
          <p:nvPr>
            <p:ph idx="15"/>
          </p:nvPr>
        </p:nvSpPr>
        <p:spPr>
          <a:xfrm>
            <a:off x="8024037" y="2419555"/>
            <a:ext cx="3519028" cy="3197260"/>
          </a:xfrm>
        </p:spPr>
        <p:txBody>
          <a:bodyPr rtlCol="0">
            <a:normAutofit/>
          </a:bodyPr>
          <a:lstStyle/>
          <a:p>
            <a:pPr marL="0" indent="0" rtl="0">
              <a:buNone/>
            </a:pPr>
            <a:r>
              <a:rPr lang="en-US" dirty="0"/>
              <a:t>Depends on high level functions that rely on 2 ways:</a:t>
            </a:r>
          </a:p>
          <a:p>
            <a:pPr marL="0" indent="0" rtl="0">
              <a:buNone/>
            </a:pPr>
            <a:r>
              <a:rPr lang="en-US" dirty="0"/>
              <a:t>Positioning the face features by the relative position and the other is flexible face structures.</a:t>
            </a:r>
            <a:endParaRPr lang="en-GB" dirty="0"/>
          </a:p>
        </p:txBody>
      </p:sp>
      <p:sp>
        <p:nvSpPr>
          <p:cNvPr id="6" name="Slide Number Placeholder 5">
            <a:extLst>
              <a:ext uri="{FF2B5EF4-FFF2-40B4-BE49-F238E27FC236}">
                <a16:creationId xmlns:a16="http://schemas.microsoft.com/office/drawing/2014/main" id="{AB450A84-0DE9-B05B-DA79-9719E5082BE7}"/>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6</a:t>
            </a:fld>
            <a:endParaRPr lang="en-GB" dirty="0"/>
          </a:p>
        </p:txBody>
      </p:sp>
    </p:spTree>
    <p:extLst>
      <p:ext uri="{BB962C8B-B14F-4D97-AF65-F5344CB8AC3E}">
        <p14:creationId xmlns:p14="http://schemas.microsoft.com/office/powerpoint/2010/main" val="237462145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E50-65E8-18DD-DEB7-99A38A8B0C8A}"/>
              </a:ext>
            </a:extLst>
          </p:cNvPr>
          <p:cNvSpPr>
            <a:spLocks noGrp="1"/>
          </p:cNvSpPr>
          <p:nvPr>
            <p:ph type="title"/>
          </p:nvPr>
        </p:nvSpPr>
        <p:spPr>
          <a:xfrm>
            <a:off x="787178" y="1475399"/>
            <a:ext cx="6623040" cy="791861"/>
          </a:xfrm>
        </p:spPr>
        <p:txBody>
          <a:bodyPr vert="horz" lIns="109728" tIns="109728" rIns="109728" bIns="91440" rtlCol="0" anchor="ctr">
            <a:normAutofit/>
          </a:bodyPr>
          <a:lstStyle/>
          <a:p>
            <a:pPr>
              <a:lnSpc>
                <a:spcPct val="140000"/>
              </a:lnSpc>
            </a:pPr>
            <a:r>
              <a:rPr lang="en-GB" sz="2800" b="1" kern="1200" spc="150" baseline="0" dirty="0">
                <a:latin typeface="+mj-lt"/>
                <a:ea typeface="+mj-ea"/>
                <a:cs typeface="+mj-cs"/>
              </a:rPr>
              <a:t>Active Shape Model</a:t>
            </a:r>
          </a:p>
        </p:txBody>
      </p:sp>
      <p:sp>
        <p:nvSpPr>
          <p:cNvPr id="6" name="TextBox 5">
            <a:extLst>
              <a:ext uri="{FF2B5EF4-FFF2-40B4-BE49-F238E27FC236}">
                <a16:creationId xmlns:a16="http://schemas.microsoft.com/office/drawing/2014/main" id="{D3445959-E4D0-3236-7007-E3B18117E156}"/>
              </a:ext>
            </a:extLst>
          </p:cNvPr>
          <p:cNvSpPr txBox="1"/>
          <p:nvPr/>
        </p:nvSpPr>
        <p:spPr>
          <a:xfrm>
            <a:off x="182880" y="2174240"/>
            <a:ext cx="7843519" cy="3677919"/>
          </a:xfrm>
          <a:prstGeom prst="rect">
            <a:avLst/>
          </a:prstGeom>
        </p:spPr>
        <p:txBody>
          <a:bodyPr vert="horz" lIns="109728" tIns="109728" rIns="109728" bIns="91440" rtlCol="0" anchor="t">
            <a:normAutofit lnSpcReduction="10000"/>
          </a:bodyPr>
          <a:lstStyle/>
          <a:p>
            <a:pPr marL="171450" indent="-171450">
              <a:lnSpc>
                <a:spcPct val="130000"/>
              </a:lnSpc>
              <a:spcBef>
                <a:spcPts val="930"/>
              </a:spcBef>
              <a:buFont typeface="Arial" panose="020B0604020202020204" pitchFamily="34" charset="0"/>
              <a:buChar char="•"/>
            </a:pPr>
            <a:r>
              <a:rPr lang="en-GB" sz="1600" b="0" kern="1200" spc="150" baseline="0" dirty="0">
                <a:solidFill>
                  <a:schemeClr val="tx1">
                    <a:lumMod val="75000"/>
                    <a:lumOff val="25000"/>
                  </a:schemeClr>
                </a:solidFill>
                <a:latin typeface="+mn-lt"/>
                <a:ea typeface="+mn-ea"/>
                <a:cs typeface="+mn-cs"/>
              </a:rPr>
              <a:t>Snakes are commonly utilized in locating the head boundaries</a:t>
            </a:r>
          </a:p>
          <a:p>
            <a:pPr marL="171450" indent="-171450">
              <a:lnSpc>
                <a:spcPct val="130000"/>
              </a:lnSpc>
              <a:spcBef>
                <a:spcPts val="930"/>
              </a:spcBef>
              <a:buFont typeface="Arial" panose="020B0604020202020204" pitchFamily="34" charset="0"/>
              <a:buChar char="•"/>
            </a:pPr>
            <a:r>
              <a:rPr lang="en-GB" sz="1600" b="0" kern="1200" spc="150" baseline="0" dirty="0">
                <a:solidFill>
                  <a:schemeClr val="tx1">
                    <a:lumMod val="75000"/>
                    <a:lumOff val="25000"/>
                  </a:schemeClr>
                </a:solidFill>
                <a:latin typeface="+mn-lt"/>
                <a:ea typeface="+mn-ea"/>
                <a:cs typeface="+mn-cs"/>
              </a:rPr>
              <a:t>Deformable Template Matching works by forming deformable shapes of the face which is achieved by predefined shapes. It suffers from detecting faces with various shapes</a:t>
            </a:r>
          </a:p>
          <a:p>
            <a:pPr marL="171450" indent="-171450">
              <a:lnSpc>
                <a:spcPct val="130000"/>
              </a:lnSpc>
              <a:spcBef>
                <a:spcPts val="930"/>
              </a:spcBef>
              <a:buFont typeface="Arial" panose="020B0604020202020204" pitchFamily="34" charset="0"/>
              <a:buChar char="•"/>
            </a:pPr>
            <a:r>
              <a:rPr lang="en-GB" sz="1600" b="0" kern="1200" spc="150" baseline="0" dirty="0">
                <a:solidFill>
                  <a:schemeClr val="tx1">
                    <a:lumMod val="75000"/>
                    <a:lumOff val="25000"/>
                  </a:schemeClr>
                </a:solidFill>
                <a:latin typeface="+mn-lt"/>
                <a:ea typeface="+mn-ea"/>
                <a:cs typeface="+mn-cs"/>
              </a:rPr>
              <a:t>Deformable Part Model is a training-based model. It works by </a:t>
            </a:r>
            <a:r>
              <a:rPr lang="en-GB" sz="1600" b="0" kern="1200" spc="150" baseline="0" dirty="0" err="1">
                <a:solidFill>
                  <a:schemeClr val="tx1">
                    <a:lumMod val="75000"/>
                    <a:lumOff val="25000"/>
                  </a:schemeClr>
                </a:solidFill>
                <a:latin typeface="+mn-lt"/>
                <a:ea typeface="+mn-ea"/>
                <a:cs typeface="+mn-cs"/>
              </a:rPr>
              <a:t>modeling</a:t>
            </a:r>
            <a:r>
              <a:rPr lang="en-GB" sz="1600" b="0" kern="1200" spc="150" baseline="0" dirty="0">
                <a:solidFill>
                  <a:schemeClr val="tx1">
                    <a:lumMod val="75000"/>
                    <a:lumOff val="25000"/>
                  </a:schemeClr>
                </a:solidFill>
                <a:latin typeface="+mn-lt"/>
                <a:ea typeface="+mn-ea"/>
                <a:cs typeface="+mn-cs"/>
              </a:rPr>
              <a:t> discrete parts (eyes, nose, mouth) then a set of geometric constraints are set between these parts describing the distance between the eyes and the nose</a:t>
            </a:r>
          </a:p>
          <a:p>
            <a:pPr marL="171450" indent="-171450">
              <a:lnSpc>
                <a:spcPct val="130000"/>
              </a:lnSpc>
              <a:spcBef>
                <a:spcPts val="930"/>
              </a:spcBef>
              <a:buFont typeface="Arial" panose="020B0604020202020204" pitchFamily="34" charset="0"/>
              <a:buChar char="•"/>
            </a:pPr>
            <a:r>
              <a:rPr lang="en-GB" sz="1600" b="0" kern="1200" spc="150" baseline="0" dirty="0">
                <a:solidFill>
                  <a:schemeClr val="tx1">
                    <a:lumMod val="75000"/>
                    <a:lumOff val="25000"/>
                  </a:schemeClr>
                </a:solidFill>
                <a:latin typeface="+mn-lt"/>
                <a:ea typeface="+mn-ea"/>
                <a:cs typeface="+mn-cs"/>
              </a:rPr>
              <a:t>PDM is a face Description technique that relies on landmark points depending on a training set of images</a:t>
            </a:r>
          </a:p>
        </p:txBody>
      </p:sp>
      <p:pic>
        <p:nvPicPr>
          <p:cNvPr id="8" name="Picture 7" descr="A collage of different faces&#10;&#10;AI-generated content may be incorrect.">
            <a:extLst>
              <a:ext uri="{FF2B5EF4-FFF2-40B4-BE49-F238E27FC236}">
                <a16:creationId xmlns:a16="http://schemas.microsoft.com/office/drawing/2014/main" id="{DFB91092-B7FA-7AAB-05E7-BECB97C77D1A}"/>
              </a:ext>
            </a:extLst>
          </p:cNvPr>
          <p:cNvPicPr>
            <a:picLocks noChangeAspect="1"/>
          </p:cNvPicPr>
          <p:nvPr/>
        </p:nvPicPr>
        <p:blipFill>
          <a:blip r:embed="rId2"/>
          <a:srcRect l="10865" t="-404" r="9785" b="407"/>
          <a:stretch/>
        </p:blipFill>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a:noFill/>
        </p:spPr>
      </p:pic>
      <p:sp>
        <p:nvSpPr>
          <p:cNvPr id="5" name="Slide Number Placeholder 4">
            <a:extLst>
              <a:ext uri="{FF2B5EF4-FFF2-40B4-BE49-F238E27FC236}">
                <a16:creationId xmlns:a16="http://schemas.microsoft.com/office/drawing/2014/main" id="{AF35FFD3-27A7-9A8F-D69F-52513B3AC9F6}"/>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GB" smtClean="0"/>
              <a:pPr>
                <a:spcAft>
                  <a:spcPts val="600"/>
                </a:spcAft>
              </a:pPr>
              <a:t>7</a:t>
            </a:fld>
            <a:endParaRPr lang="en-GB"/>
          </a:p>
        </p:txBody>
      </p:sp>
    </p:spTree>
    <p:extLst>
      <p:ext uri="{BB962C8B-B14F-4D97-AF65-F5344CB8AC3E}">
        <p14:creationId xmlns:p14="http://schemas.microsoft.com/office/powerpoint/2010/main" val="421057764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4A5BC-E172-1C7E-DD72-768B37D2F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45AC1-9213-4157-F7F1-242306928BD7}"/>
              </a:ext>
            </a:extLst>
          </p:cNvPr>
          <p:cNvSpPr>
            <a:spLocks noGrp="1"/>
          </p:cNvSpPr>
          <p:nvPr>
            <p:ph type="title"/>
          </p:nvPr>
        </p:nvSpPr>
        <p:spPr/>
        <p:txBody>
          <a:bodyPr/>
          <a:lstStyle/>
          <a:p>
            <a:r>
              <a:rPr lang="en-US" dirty="0"/>
              <a:t>Low Level Analysis</a:t>
            </a:r>
            <a:endParaRPr lang="en-GB" dirty="0"/>
          </a:p>
        </p:txBody>
      </p:sp>
      <p:sp>
        <p:nvSpPr>
          <p:cNvPr id="5" name="Slide Number Placeholder 4">
            <a:extLst>
              <a:ext uri="{FF2B5EF4-FFF2-40B4-BE49-F238E27FC236}">
                <a16:creationId xmlns:a16="http://schemas.microsoft.com/office/drawing/2014/main" id="{B655673F-3DCA-D21B-446E-3D74FF611707}"/>
              </a:ext>
            </a:extLst>
          </p:cNvPr>
          <p:cNvSpPr>
            <a:spLocks noGrp="1"/>
          </p:cNvSpPr>
          <p:nvPr>
            <p:ph type="sldNum" sz="quarter" idx="12"/>
          </p:nvPr>
        </p:nvSpPr>
        <p:spPr/>
        <p:txBody>
          <a:bodyPr/>
          <a:lstStyle/>
          <a:p>
            <a:pPr rtl="0"/>
            <a:fld id="{FAEF9944-A4F6-4C59-AEBD-678D6480B8EA}" type="slidenum">
              <a:rPr lang="en-GB" smtClean="0"/>
              <a:t>8</a:t>
            </a:fld>
            <a:endParaRPr lang="en-GB" dirty="0"/>
          </a:p>
        </p:txBody>
      </p:sp>
      <p:sp>
        <p:nvSpPr>
          <p:cNvPr id="6" name="TextBox 5">
            <a:extLst>
              <a:ext uri="{FF2B5EF4-FFF2-40B4-BE49-F238E27FC236}">
                <a16:creationId xmlns:a16="http://schemas.microsoft.com/office/drawing/2014/main" id="{D93BFDF8-7553-B555-974D-FBE2D6400B8A}"/>
              </a:ext>
            </a:extLst>
          </p:cNvPr>
          <p:cNvSpPr txBox="1"/>
          <p:nvPr/>
        </p:nvSpPr>
        <p:spPr>
          <a:xfrm>
            <a:off x="1535371" y="2326408"/>
            <a:ext cx="10013709" cy="33816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Motion based face Detection relies on a number of continuous image frames and then use leading image contours and frame variance analysis.</a:t>
            </a:r>
          </a:p>
          <a:p>
            <a:pPr marL="285750" indent="-285750">
              <a:lnSpc>
                <a:spcPct val="150000"/>
              </a:lnSpc>
              <a:buFont typeface="Arial" panose="020B0604020202020204" pitchFamily="34" charset="0"/>
              <a:buChar char="•"/>
            </a:pPr>
            <a:r>
              <a:rPr lang="en-US" dirty="0"/>
              <a:t>Color Information suggests that skin color information builds a skin color cluster which leads to faster face detection.</a:t>
            </a:r>
          </a:p>
          <a:p>
            <a:pPr marL="285750" indent="-285750">
              <a:lnSpc>
                <a:spcPct val="150000"/>
              </a:lnSpc>
              <a:buFont typeface="Arial" panose="020B0604020202020204" pitchFamily="34" charset="0"/>
              <a:buChar char="•"/>
            </a:pPr>
            <a:r>
              <a:rPr lang="en-US" dirty="0"/>
              <a:t>Gray Information deals with grayscale images so it’s much less complex because it’s 2 Dimensional processing.</a:t>
            </a:r>
          </a:p>
          <a:p>
            <a:pPr marL="285750" indent="-285750">
              <a:lnSpc>
                <a:spcPct val="150000"/>
              </a:lnSpc>
              <a:buFont typeface="Arial" panose="020B0604020202020204" pitchFamily="34" charset="0"/>
              <a:buChar char="•"/>
            </a:pPr>
            <a:r>
              <a:rPr lang="en-US" dirty="0"/>
              <a:t>Edge is the earlies technique in computer vision that detects sharp change in image brightness to be then analyzed and finally detect face features.</a:t>
            </a:r>
          </a:p>
        </p:txBody>
      </p:sp>
    </p:spTree>
    <p:extLst>
      <p:ext uri="{BB962C8B-B14F-4D97-AF65-F5344CB8AC3E}">
        <p14:creationId xmlns:p14="http://schemas.microsoft.com/office/powerpoint/2010/main" val="122876197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47C13-0E4F-D479-8D09-D3986EF561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CDF6A-5984-5E46-E9ED-A306C51DCFC0}"/>
              </a:ext>
            </a:extLst>
          </p:cNvPr>
          <p:cNvSpPr>
            <a:spLocks noGrp="1"/>
          </p:cNvSpPr>
          <p:nvPr>
            <p:ph type="title"/>
          </p:nvPr>
        </p:nvSpPr>
        <p:spPr/>
        <p:txBody>
          <a:bodyPr/>
          <a:lstStyle/>
          <a:p>
            <a:r>
              <a:rPr lang="en-US" dirty="0"/>
              <a:t>Feature Analysis</a:t>
            </a:r>
            <a:endParaRPr lang="en-GB" dirty="0"/>
          </a:p>
        </p:txBody>
      </p:sp>
      <p:sp>
        <p:nvSpPr>
          <p:cNvPr id="5" name="Slide Number Placeholder 4">
            <a:extLst>
              <a:ext uri="{FF2B5EF4-FFF2-40B4-BE49-F238E27FC236}">
                <a16:creationId xmlns:a16="http://schemas.microsoft.com/office/drawing/2014/main" id="{C70009C2-F5AE-E571-5D05-8986E48C1FD4}"/>
              </a:ext>
            </a:extLst>
          </p:cNvPr>
          <p:cNvSpPr>
            <a:spLocks noGrp="1"/>
          </p:cNvSpPr>
          <p:nvPr>
            <p:ph type="sldNum" sz="quarter" idx="12"/>
          </p:nvPr>
        </p:nvSpPr>
        <p:spPr/>
        <p:txBody>
          <a:bodyPr/>
          <a:lstStyle/>
          <a:p>
            <a:pPr rtl="0"/>
            <a:fld id="{FAEF9944-A4F6-4C59-AEBD-678D6480B8EA}" type="slidenum">
              <a:rPr lang="en-GB" smtClean="0"/>
              <a:t>9</a:t>
            </a:fld>
            <a:endParaRPr lang="en-GB" dirty="0"/>
          </a:p>
        </p:txBody>
      </p:sp>
      <p:sp>
        <p:nvSpPr>
          <p:cNvPr id="6" name="TextBox 5">
            <a:extLst>
              <a:ext uri="{FF2B5EF4-FFF2-40B4-BE49-F238E27FC236}">
                <a16:creationId xmlns:a16="http://schemas.microsoft.com/office/drawing/2014/main" id="{9626C562-F3AF-7DD3-602F-6734A11C505F}"/>
              </a:ext>
            </a:extLst>
          </p:cNvPr>
          <p:cNvSpPr txBox="1"/>
          <p:nvPr/>
        </p:nvSpPr>
        <p:spPr>
          <a:xfrm>
            <a:off x="1535371" y="2326408"/>
            <a:ext cx="10013709" cy="2966197"/>
          </a:xfrm>
          <a:prstGeom prst="rect">
            <a:avLst/>
          </a:prstGeom>
          <a:noFill/>
        </p:spPr>
        <p:txBody>
          <a:bodyPr wrap="square" rtlCol="0">
            <a:spAutoFit/>
          </a:bodyPr>
          <a:lstStyle/>
          <a:p>
            <a:pPr>
              <a:lnSpc>
                <a:spcPct val="150000"/>
              </a:lnSpc>
            </a:pPr>
            <a:r>
              <a:rPr lang="en-GB" b="0" i="0" dirty="0">
                <a:solidFill>
                  <a:srgbClr val="222222"/>
                </a:solidFill>
                <a:effectLst/>
                <a:latin typeface="Arial" panose="020B0604020202020204" pitchFamily="34" charset="0"/>
              </a:rPr>
              <a:t>FA theorizes the possibility that the human face has features that function as detectors, observing individual characteristics or features we can locate on the face. LLA sometimes detects noise (background objects) as faces, which can be solved, using analysis of high level features. Geometrical face analysis was employed rigorously to find the actual face structure, which was obtained ambiguously in low level analysis. Using the geometric shape information, there are two ways that we can put it into application. The first is the positioning of face features by the relative position of these features, and the other is flexible face structures.</a:t>
            </a:r>
            <a:endParaRPr lang="en-US" dirty="0"/>
          </a:p>
        </p:txBody>
      </p:sp>
    </p:spTree>
    <p:extLst>
      <p:ext uri="{BB962C8B-B14F-4D97-AF65-F5344CB8AC3E}">
        <p14:creationId xmlns:p14="http://schemas.microsoft.com/office/powerpoint/2010/main" val="4141886560"/>
      </p:ext>
    </p:extLst>
  </p:cSld>
  <p:clrMapOvr>
    <a:masterClrMapping/>
  </p:clrMapOvr>
  <p:transition spd="slow">
    <p:push dir="u"/>
  </p:transition>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236.tgt.Office_50301644_TF56000440_Win32_OJ112196103" id="{580BD9EC-6C19-4542-8B14-DA369C5CDA21}" vid="{FD53FB74-34FC-41BD-841A-01F3915863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00F1594-3EA9-4B35-B72A-00D8B89F015B}">
  <ds:schemaRefs>
    <ds:schemaRef ds:uri="http://schemas.microsoft.com/sharepoint/v3/contenttype/forms"/>
  </ds:schemaRefs>
</ds:datastoreItem>
</file>

<file path=customXml/itemProps2.xml><?xml version="1.0" encoding="utf-8"?>
<ds:datastoreItem xmlns:ds="http://schemas.openxmlformats.org/officeDocument/2006/customXml" ds:itemID="{99F8CEDD-DC61-403E-AD0F-EF7523F62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F9B764-6365-43A2-B92A-B9C4DD6E9B2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{5ED8CDF8-490B-43D2-A444-095A68F75E10}tf56000440_win32</Template>
  <TotalTime>302</TotalTime>
  <Words>872</Words>
  <Application>Microsoft Office PowerPoint</Application>
  <PresentationFormat>Widescreen</PresentationFormat>
  <Paragraphs>105</Paragraphs>
  <Slides>21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Meiryo</vt:lpstr>
      <vt:lpstr>Arial</vt:lpstr>
      <vt:lpstr>Calibri</vt:lpstr>
      <vt:lpstr>Corbel</vt:lpstr>
      <vt:lpstr>ShojiVTI</vt:lpstr>
      <vt:lpstr>Face Detector</vt:lpstr>
      <vt:lpstr>Agenda</vt:lpstr>
      <vt:lpstr>Introduction</vt:lpstr>
      <vt:lpstr>Objective</vt:lpstr>
      <vt:lpstr>Possible Approaches</vt:lpstr>
      <vt:lpstr>Content 2</vt:lpstr>
      <vt:lpstr>Active Shape Model</vt:lpstr>
      <vt:lpstr>Low Level Analysis</vt:lpstr>
      <vt:lpstr>Feature Analysis</vt:lpstr>
      <vt:lpstr>Methodology</vt:lpstr>
      <vt:lpstr>Chosen Approach</vt:lpstr>
      <vt:lpstr>Color System</vt:lpstr>
      <vt:lpstr>Web Cam Differences </vt:lpstr>
      <vt:lpstr>Results</vt:lpstr>
      <vt:lpstr>Fig 1</vt:lpstr>
      <vt:lpstr>Fig 2</vt:lpstr>
      <vt:lpstr>Conclusions</vt:lpstr>
      <vt:lpstr>Sensitivity Calibration</vt:lpstr>
      <vt:lpstr>Final thought</vt:lpstr>
      <vt:lpstr>The Best Vision is insight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20812022100199</dc:creator>
  <cp:lastModifiedBy>Abdelrahman Alaa</cp:lastModifiedBy>
  <cp:revision>4</cp:revision>
  <dcterms:created xsi:type="dcterms:W3CDTF">2025-04-25T15:14:13Z</dcterms:created>
  <dcterms:modified xsi:type="dcterms:W3CDTF">2025-04-27T10:33:16Z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